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2" r:id="rId2"/>
    <p:sldId id="257" r:id="rId3"/>
    <p:sldId id="263" r:id="rId4"/>
    <p:sldId id="261" r:id="rId5"/>
    <p:sldId id="259" r:id="rId6"/>
    <p:sldId id="260" r:id="rId7"/>
    <p:sldId id="258"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02" autoAdjust="0"/>
  </p:normalViewPr>
  <p:slideViewPr>
    <p:cSldViewPr>
      <p:cViewPr>
        <p:scale>
          <a:sx n="63" d="100"/>
          <a:sy n="63" d="100"/>
        </p:scale>
        <p:origin x="-2002" y="-21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AD0AE3-E462-4DF5-9CD4-1418272D2D44}" type="datetimeFigureOut">
              <a:rPr lang="fr-FR" smtClean="0"/>
              <a:t>20/10/2014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F06A-556C-4555-9EF1-2071FCCB10A2}" type="slidenum">
              <a:rPr lang="fr-FR" smtClean="0"/>
              <a:t>‹#›</a:t>
            </a:fld>
            <a:endParaRPr lang="fr-FR"/>
          </a:p>
        </p:txBody>
      </p:sp>
    </p:spTree>
    <p:extLst>
      <p:ext uri="{BB962C8B-B14F-4D97-AF65-F5344CB8AC3E}">
        <p14:creationId xmlns:p14="http://schemas.microsoft.com/office/powerpoint/2010/main" val="861241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fr.wikipedia.org/wiki/Acteur" TargetMode="External"/><Relationship Id="rId13" Type="http://schemas.openxmlformats.org/officeDocument/2006/relationships/hyperlink" Target="http://fr.wikipedia.org/wiki/Omar_et_Fred" TargetMode="External"/><Relationship Id="rId18" Type="http://schemas.openxmlformats.org/officeDocument/2006/relationships/hyperlink" Target="http://fr.wikipedia.org/wiki/Omar_Sy#cite_note-1" TargetMode="External"/><Relationship Id="rId3" Type="http://schemas.openxmlformats.org/officeDocument/2006/relationships/hyperlink" Target="http://fr.wikipedia.org/wiki/20_janvier" TargetMode="External"/><Relationship Id="rId21" Type="http://schemas.openxmlformats.org/officeDocument/2006/relationships/hyperlink" Target="http://fr.wikipedia.org/wiki/2012" TargetMode="External"/><Relationship Id="rId7" Type="http://schemas.openxmlformats.org/officeDocument/2006/relationships/hyperlink" Target="http://fr.wikipedia.org/wiki/Yvelines" TargetMode="External"/><Relationship Id="rId12" Type="http://schemas.openxmlformats.org/officeDocument/2006/relationships/hyperlink" Target="http://fr.wikipedia.org/wiki/Duo_comique" TargetMode="External"/><Relationship Id="rId17" Type="http://schemas.openxmlformats.org/officeDocument/2006/relationships/hyperlink" Target="http://fr.wikipedia.org/wiki/Box-office_France_2011" TargetMode="External"/><Relationship Id="rId2" Type="http://schemas.openxmlformats.org/officeDocument/2006/relationships/slide" Target="../slides/slide1.xml"/><Relationship Id="rId16" Type="http://schemas.openxmlformats.org/officeDocument/2006/relationships/hyperlink" Target="http://fr.wikipedia.org/wiki/Intouchables_(film)" TargetMode="External"/><Relationship Id="rId20" Type="http://schemas.openxmlformats.org/officeDocument/2006/relationships/hyperlink" Target="http://fr.wikipedia.org/wiki/F%C3%A9vrier_2012" TargetMode="External"/><Relationship Id="rId1" Type="http://schemas.openxmlformats.org/officeDocument/2006/relationships/notesMaster" Target="../notesMasters/notesMaster1.xml"/><Relationship Id="rId6" Type="http://schemas.openxmlformats.org/officeDocument/2006/relationships/hyperlink" Target="http://fr.wikipedia.org/wiki/Trappes" TargetMode="External"/><Relationship Id="rId11" Type="http://schemas.openxmlformats.org/officeDocument/2006/relationships/hyperlink" Target="http://fr.wikipedia.org/wiki/Fred_Testot" TargetMode="External"/><Relationship Id="rId5" Type="http://schemas.openxmlformats.org/officeDocument/2006/relationships/hyperlink" Target="http://fr.wikipedia.org/wiki/1978" TargetMode="External"/><Relationship Id="rId15" Type="http://schemas.openxmlformats.org/officeDocument/2006/relationships/hyperlink" Target="http://fr.wikipedia.org/wiki/Fran%C3%A7ois_Cluzet" TargetMode="External"/><Relationship Id="rId10" Type="http://schemas.openxmlformats.org/officeDocument/2006/relationships/hyperlink" Target="http://fr.wikipedia.org/wiki/France" TargetMode="External"/><Relationship Id="rId19" Type="http://schemas.openxmlformats.org/officeDocument/2006/relationships/hyperlink" Target="http://fr.wikipedia.org/wiki/24_f%C3%A9vrier" TargetMode="External"/><Relationship Id="rId4" Type="http://schemas.openxmlformats.org/officeDocument/2006/relationships/hyperlink" Target="http://fr.wikipedia.org/wiki/Janvier_1978" TargetMode="External"/><Relationship Id="rId9" Type="http://schemas.openxmlformats.org/officeDocument/2006/relationships/hyperlink" Target="http://fr.wikipedia.org/wiki/Humoriste" TargetMode="External"/><Relationship Id="rId14" Type="http://schemas.openxmlformats.org/officeDocument/2006/relationships/hyperlink" Target="http://fr.wikipedia.org/wiki/2011_au_cin%C3%A9ma" TargetMode="External"/><Relationship Id="rId22" Type="http://schemas.openxmlformats.org/officeDocument/2006/relationships/hyperlink" Target="http://fr.wikipedia.org/wiki/C%C3%A9sar_du_meilleur_acteur"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www.allocine.fr/personne/fichepersonne_gen_cpersonne=87127.html" TargetMode="External"/><Relationship Id="rId3" Type="http://schemas.openxmlformats.org/officeDocument/2006/relationships/hyperlink" Target="http://www.allocine.fr/personne/fichepersonne_gen_cpersonne=425392.html" TargetMode="External"/><Relationship Id="rId7" Type="http://schemas.openxmlformats.org/officeDocument/2006/relationships/hyperlink" Target="http://www.allocine.fr/personne/fichepersonne_gen_cpersonne=28840.html"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allocine.fr/film/fichefilm_gen_cfilm=182745.html" TargetMode="External"/><Relationship Id="rId11" Type="http://schemas.openxmlformats.org/officeDocument/2006/relationships/hyperlink" Target="http://www.allocine.fr/film/fichefilm_gen_cfilm=135962.html" TargetMode="External"/><Relationship Id="rId5" Type="http://schemas.openxmlformats.org/officeDocument/2006/relationships/hyperlink" Target="http://www.allocine.fr/personne/fichepersonne_gen_cpersonne=28839.html" TargetMode="External"/><Relationship Id="rId10" Type="http://schemas.openxmlformats.org/officeDocument/2006/relationships/hyperlink" Target="http://www.allocine.fr/film/fichefilm_gen_cfilm=108783.html" TargetMode="External"/><Relationship Id="rId4" Type="http://schemas.openxmlformats.org/officeDocument/2006/relationships/hyperlink" Target="http://www.allocine.fr/personne/fichepersonne_gen_cpersonne=3125.html" TargetMode="External"/><Relationship Id="rId9" Type="http://schemas.openxmlformats.org/officeDocument/2006/relationships/hyperlink" Target="http://www.allocine.fr/film/fichefilm_gen_cfilm=44987.html"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fr.wikipedia.org/wiki/Zin%C3%A9dine_Zidane" TargetMode="External"/><Relationship Id="rId3" Type="http://schemas.openxmlformats.org/officeDocument/2006/relationships/hyperlink" Target="http://fr.wikipedia.org/wiki/Intouchables_(film)" TargetMode="External"/><Relationship Id="rId7" Type="http://schemas.openxmlformats.org/officeDocument/2006/relationships/hyperlink" Target="http://fr.wikipedia.org/wiki/Yannick_Noah" TargetMode="External"/><Relationship Id="rId12" Type="http://schemas.openxmlformats.org/officeDocument/2006/relationships/hyperlink" Target="http://fr.wikipedia.org/wiki/37e_c%C3%A9r%C3%A9monie_des_C%C3%A9sar"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fr.wikipedia.org/wiki/Box-office_France_2011" TargetMode="External"/><Relationship Id="rId11" Type="http://schemas.openxmlformats.org/officeDocument/2006/relationships/hyperlink" Target="http://fr.wikipedia.org/wiki/C%C3%A9sar_du_meilleur_acteur" TargetMode="External"/><Relationship Id="rId5" Type="http://schemas.openxmlformats.org/officeDocument/2006/relationships/hyperlink" Target="http://fr.wikipedia.org/wiki/T%C3%A9trapl%C3%A9gique" TargetMode="External"/><Relationship Id="rId10" Type="http://schemas.openxmlformats.org/officeDocument/2006/relationships/hyperlink" Target="http://fr.wikipedia.org/wiki/Festival_international_du_film_de_Tokyo" TargetMode="External"/><Relationship Id="rId4" Type="http://schemas.openxmlformats.org/officeDocument/2006/relationships/hyperlink" Target="http://fr.wikipedia.org/wiki/Fran%C3%A7ois_Cluzet" TargetMode="External"/><Relationship Id="rId9" Type="http://schemas.openxmlformats.org/officeDocument/2006/relationships/hyperlink" Target="http://fr.wikipedia.org/wiki/Globe_de_Cristal_(cultur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Omar </a:t>
            </a:r>
            <a:r>
              <a:rPr lang="fr-FR" sz="1200" b="1" i="0" kern="1200" dirty="0" err="1" smtClean="0">
                <a:solidFill>
                  <a:schemeClr val="tx1"/>
                </a:solidFill>
                <a:effectLst/>
                <a:latin typeface="+mn-lt"/>
                <a:ea typeface="+mn-ea"/>
                <a:cs typeface="+mn-cs"/>
              </a:rPr>
              <a:t>Sy</a:t>
            </a:r>
            <a:r>
              <a:rPr lang="fr-FR" sz="1200" b="0" i="0" kern="1200" dirty="0" smtClean="0">
                <a:solidFill>
                  <a:schemeClr val="tx1"/>
                </a:solidFill>
                <a:effectLst/>
                <a:latin typeface="+mn-lt"/>
                <a:ea typeface="+mn-ea"/>
                <a:cs typeface="+mn-cs"/>
              </a:rPr>
              <a:t>, né le </a:t>
            </a:r>
            <a:r>
              <a:rPr lang="fr-FR" sz="1200" b="0" i="0" u="none" strike="noStrike" kern="1200" dirty="0" smtClean="0">
                <a:solidFill>
                  <a:schemeClr val="tx1"/>
                </a:solidFill>
                <a:effectLst/>
                <a:latin typeface="+mn-lt"/>
                <a:ea typeface="+mn-ea"/>
                <a:cs typeface="+mn-cs"/>
                <a:hlinkClick r:id="rId3" tooltip="20 janvier"/>
              </a:rPr>
              <a:t>20</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4" tooltip="Janvier 1978"/>
              </a:rPr>
              <a:t>janvier</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5" tooltip="1978"/>
              </a:rPr>
              <a:t>1978</a:t>
            </a:r>
            <a:r>
              <a:rPr lang="fr-FR" sz="1200" b="0" i="0" kern="1200" dirty="0" smtClean="0">
                <a:solidFill>
                  <a:schemeClr val="tx1"/>
                </a:solidFill>
                <a:effectLst/>
                <a:latin typeface="+mn-lt"/>
                <a:ea typeface="+mn-ea"/>
                <a:cs typeface="+mn-cs"/>
              </a:rPr>
              <a:t> à </a:t>
            </a:r>
            <a:r>
              <a:rPr lang="fr-FR" sz="1200" b="0" i="0" u="none" strike="noStrike" kern="1200" dirty="0" smtClean="0">
                <a:solidFill>
                  <a:schemeClr val="tx1"/>
                </a:solidFill>
                <a:effectLst/>
                <a:latin typeface="+mn-lt"/>
                <a:ea typeface="+mn-ea"/>
                <a:cs typeface="+mn-cs"/>
                <a:hlinkClick r:id="rId6" tooltip="Trappes"/>
              </a:rPr>
              <a:t>Trappes</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7" tooltip="Yvelines"/>
              </a:rPr>
              <a:t>Yvelines</a:t>
            </a:r>
            <a:r>
              <a:rPr lang="fr-FR" sz="1200" b="0" i="0" kern="1200" dirty="0" smtClean="0">
                <a:solidFill>
                  <a:schemeClr val="tx1"/>
                </a:solidFill>
                <a:effectLst/>
                <a:latin typeface="+mn-lt"/>
                <a:ea typeface="+mn-ea"/>
                <a:cs typeface="+mn-cs"/>
              </a:rPr>
              <a:t>), est un </a:t>
            </a:r>
            <a:r>
              <a:rPr lang="fr-FR" sz="1200" b="0" i="0" u="none" strike="noStrike" kern="1200" dirty="0" smtClean="0">
                <a:solidFill>
                  <a:schemeClr val="tx1"/>
                </a:solidFill>
                <a:effectLst/>
                <a:latin typeface="+mn-lt"/>
                <a:ea typeface="+mn-ea"/>
                <a:cs typeface="+mn-cs"/>
                <a:hlinkClick r:id="rId8" tooltip="Acteur"/>
              </a:rPr>
              <a:t>acteur</a:t>
            </a:r>
            <a:r>
              <a:rPr lang="fr-FR" sz="1200" b="0" i="0" kern="1200" dirty="0" smtClean="0">
                <a:solidFill>
                  <a:schemeClr val="tx1"/>
                </a:solidFill>
                <a:effectLst/>
                <a:latin typeface="+mn-lt"/>
                <a:ea typeface="+mn-ea"/>
                <a:cs typeface="+mn-cs"/>
              </a:rPr>
              <a:t> et </a:t>
            </a:r>
            <a:r>
              <a:rPr lang="fr-FR" sz="1200" b="0" i="0" u="none" strike="noStrike" kern="1200" dirty="0" smtClean="0">
                <a:solidFill>
                  <a:schemeClr val="tx1"/>
                </a:solidFill>
                <a:effectLst/>
                <a:latin typeface="+mn-lt"/>
                <a:ea typeface="+mn-ea"/>
                <a:cs typeface="+mn-cs"/>
                <a:hlinkClick r:id="rId9" tooltip="Humoriste"/>
              </a:rPr>
              <a:t>humoriste</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10" tooltip="France"/>
              </a:rPr>
              <a:t>français</a:t>
            </a:r>
            <a:r>
              <a:rPr lang="fr-FR" sz="1200" b="0" i="0" kern="1200" dirty="0" smtClean="0">
                <a:solidFill>
                  <a:schemeClr val="tx1"/>
                </a:solidFill>
                <a:effectLst/>
                <a:latin typeface="+mn-lt"/>
                <a:ea typeface="+mn-ea"/>
                <a:cs typeface="+mn-cs"/>
              </a:rPr>
              <a:t>. Il accède à la notoriété en formant, avec </a:t>
            </a:r>
            <a:r>
              <a:rPr lang="fr-FR" sz="1200" b="0" i="0" u="none" strike="noStrike" kern="1200" dirty="0" smtClean="0">
                <a:solidFill>
                  <a:schemeClr val="tx1"/>
                </a:solidFill>
                <a:effectLst/>
                <a:latin typeface="+mn-lt"/>
                <a:ea typeface="+mn-ea"/>
                <a:cs typeface="+mn-cs"/>
                <a:hlinkClick r:id="rId11" tooltip="Fred Testot"/>
              </a:rPr>
              <a:t>Fred </a:t>
            </a:r>
            <a:r>
              <a:rPr lang="fr-FR" sz="1200" b="0" i="0" u="none" strike="noStrike" kern="1200" dirty="0" err="1" smtClean="0">
                <a:solidFill>
                  <a:schemeClr val="tx1"/>
                </a:solidFill>
                <a:effectLst/>
                <a:latin typeface="+mn-lt"/>
                <a:ea typeface="+mn-ea"/>
                <a:cs typeface="+mn-cs"/>
                <a:hlinkClick r:id="rId11" tooltip="Fred Testot"/>
              </a:rPr>
              <a:t>Testot</a:t>
            </a:r>
            <a:r>
              <a:rPr lang="fr-FR" sz="1200" b="0" i="0" kern="1200" dirty="0" smtClean="0">
                <a:solidFill>
                  <a:schemeClr val="tx1"/>
                </a:solidFill>
                <a:effectLst/>
                <a:latin typeface="+mn-lt"/>
                <a:ea typeface="+mn-ea"/>
                <a:cs typeface="+mn-cs"/>
              </a:rPr>
              <a:t>, le </a:t>
            </a:r>
            <a:r>
              <a:rPr lang="fr-FR" sz="1200" b="0" i="0" u="none" strike="noStrike" kern="1200" dirty="0" smtClean="0">
                <a:solidFill>
                  <a:schemeClr val="tx1"/>
                </a:solidFill>
                <a:effectLst/>
                <a:latin typeface="+mn-lt"/>
                <a:ea typeface="+mn-ea"/>
                <a:cs typeface="+mn-cs"/>
                <a:hlinkClick r:id="rId12" tooltip="Duo comique"/>
              </a:rPr>
              <a:t>duo comique</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13" tooltip="Omar et Fred"/>
              </a:rPr>
              <a:t>Omar et Fred</a:t>
            </a:r>
            <a:r>
              <a:rPr lang="fr-FR" sz="1200" b="0" i="0" kern="1200" dirty="0" smtClean="0">
                <a:solidFill>
                  <a:schemeClr val="tx1"/>
                </a:solidFill>
                <a:effectLst/>
                <a:latin typeface="+mn-lt"/>
                <a:ea typeface="+mn-ea"/>
                <a:cs typeface="+mn-cs"/>
              </a:rPr>
              <a:t>. En </a:t>
            </a:r>
            <a:r>
              <a:rPr lang="fr-FR" sz="1200" b="0" i="0" u="none" strike="noStrike" kern="1200" dirty="0" smtClean="0">
                <a:solidFill>
                  <a:schemeClr val="tx1"/>
                </a:solidFill>
                <a:effectLst/>
                <a:latin typeface="+mn-lt"/>
                <a:ea typeface="+mn-ea"/>
                <a:cs typeface="+mn-cs"/>
                <a:hlinkClick r:id="rId14" tooltip="2011 au cinéma"/>
              </a:rPr>
              <a:t>2011</a:t>
            </a:r>
            <a:r>
              <a:rPr lang="fr-FR" sz="1200" b="0" i="0" kern="1200" dirty="0" smtClean="0">
                <a:solidFill>
                  <a:schemeClr val="tx1"/>
                </a:solidFill>
                <a:effectLst/>
                <a:latin typeface="+mn-lt"/>
                <a:ea typeface="+mn-ea"/>
                <a:cs typeface="+mn-cs"/>
              </a:rPr>
              <a:t>, il tient aux côtés </a:t>
            </a:r>
            <a:r>
              <a:rPr lang="fr-FR" sz="1200" b="0" i="0" kern="1200" dirty="0" err="1" smtClean="0">
                <a:solidFill>
                  <a:schemeClr val="tx1"/>
                </a:solidFill>
                <a:effectLst/>
                <a:latin typeface="+mn-lt"/>
                <a:ea typeface="+mn-ea"/>
                <a:cs typeface="+mn-cs"/>
              </a:rPr>
              <a:t>de</a:t>
            </a:r>
            <a:r>
              <a:rPr lang="fr-FR" sz="1200" b="0" i="0" u="none" strike="noStrike" kern="1200" dirty="0" err="1" smtClean="0">
                <a:solidFill>
                  <a:schemeClr val="tx1"/>
                </a:solidFill>
                <a:effectLst/>
                <a:latin typeface="+mn-lt"/>
                <a:ea typeface="+mn-ea"/>
                <a:cs typeface="+mn-cs"/>
                <a:hlinkClick r:id="rId15" tooltip="François Cluzet"/>
              </a:rPr>
              <a:t>François</a:t>
            </a:r>
            <a:r>
              <a:rPr lang="fr-FR" sz="1200" b="0" i="0" u="none" strike="noStrike" kern="1200" dirty="0" smtClean="0">
                <a:solidFill>
                  <a:schemeClr val="tx1"/>
                </a:solidFill>
                <a:effectLst/>
                <a:latin typeface="+mn-lt"/>
                <a:ea typeface="+mn-ea"/>
                <a:cs typeface="+mn-cs"/>
                <a:hlinkClick r:id="rId15" tooltip="François Cluzet"/>
              </a:rPr>
              <a:t> Cluzet</a:t>
            </a:r>
            <a:r>
              <a:rPr lang="fr-FR" sz="1200" b="0" i="0" kern="1200" dirty="0" smtClean="0">
                <a:solidFill>
                  <a:schemeClr val="tx1"/>
                </a:solidFill>
                <a:effectLst/>
                <a:latin typeface="+mn-lt"/>
                <a:ea typeface="+mn-ea"/>
                <a:cs typeface="+mn-cs"/>
              </a:rPr>
              <a:t> la vedette du film </a:t>
            </a:r>
            <a:r>
              <a:rPr lang="fr-FR" sz="1200" b="0" i="1" u="none" strike="noStrike" kern="1200" dirty="0" smtClean="0">
                <a:solidFill>
                  <a:schemeClr val="tx1"/>
                </a:solidFill>
                <a:effectLst/>
                <a:latin typeface="+mn-lt"/>
                <a:ea typeface="+mn-ea"/>
                <a:cs typeface="+mn-cs"/>
                <a:hlinkClick r:id="rId16" tooltip="Intouchables (film)"/>
              </a:rPr>
              <a:t>Intouchables</a:t>
            </a:r>
            <a:r>
              <a:rPr lang="fr-FR" sz="1200" b="0" i="0" kern="1200" dirty="0" smtClean="0">
                <a:solidFill>
                  <a:schemeClr val="tx1"/>
                </a:solidFill>
                <a:effectLst/>
                <a:latin typeface="+mn-lt"/>
                <a:ea typeface="+mn-ea"/>
                <a:cs typeface="+mn-cs"/>
              </a:rPr>
              <a:t>, qui avec 19,44 millions de spectateurs, est au premier rang du </a:t>
            </a:r>
            <a:r>
              <a:rPr lang="fr-FR" sz="1200" b="0" i="0" u="none" strike="noStrike" kern="1200" dirty="0" smtClean="0">
                <a:solidFill>
                  <a:schemeClr val="tx1"/>
                </a:solidFill>
                <a:effectLst/>
                <a:latin typeface="+mn-lt"/>
                <a:ea typeface="+mn-ea"/>
                <a:cs typeface="+mn-cs"/>
                <a:hlinkClick r:id="rId17" tooltip="Box-office France 2011"/>
              </a:rPr>
              <a:t>box office français en 2011</a:t>
            </a:r>
            <a:r>
              <a:rPr lang="fr-FR" sz="1200" b="0" i="0" kern="1200" dirty="0" smtClean="0">
                <a:solidFill>
                  <a:schemeClr val="tx1"/>
                </a:solidFill>
                <a:effectLst/>
                <a:latin typeface="+mn-lt"/>
                <a:ea typeface="+mn-ea"/>
                <a:cs typeface="+mn-cs"/>
              </a:rPr>
              <a:t> et le troisième plus gros succès du cinéma français</a:t>
            </a:r>
            <a:r>
              <a:rPr lang="fr-FR" sz="1200" b="0" i="0" u="none" strike="noStrike" kern="1200" baseline="30000" dirty="0" smtClean="0">
                <a:solidFill>
                  <a:schemeClr val="tx1"/>
                </a:solidFill>
                <a:effectLst/>
                <a:latin typeface="+mn-lt"/>
                <a:ea typeface="+mn-ea"/>
                <a:cs typeface="+mn-cs"/>
                <a:hlinkClick r:id="rId18"/>
              </a:rPr>
              <a:t>1</a:t>
            </a:r>
            <a:r>
              <a:rPr lang="fr-FR" sz="1200" b="0" i="0" kern="1200" dirty="0" smtClean="0">
                <a:solidFill>
                  <a:schemeClr val="tx1"/>
                </a:solidFill>
                <a:effectLst/>
                <a:latin typeface="+mn-lt"/>
                <a:ea typeface="+mn-ea"/>
                <a:cs typeface="+mn-cs"/>
              </a:rPr>
              <a:t>. Le</a:t>
            </a:r>
            <a:r>
              <a:rPr lang="fr-FR" sz="1200" b="0" i="0" u="none" strike="noStrike" kern="1200" dirty="0" smtClean="0">
                <a:solidFill>
                  <a:schemeClr val="tx1"/>
                </a:solidFill>
                <a:effectLst/>
                <a:latin typeface="+mn-lt"/>
                <a:ea typeface="+mn-ea"/>
                <a:cs typeface="+mn-cs"/>
                <a:hlinkClick r:id="rId19" tooltip="24 février"/>
              </a:rPr>
              <a:t>24</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20" tooltip="Février 2012"/>
              </a:rPr>
              <a:t>février</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21" tooltip="2012"/>
              </a:rPr>
              <a:t>2012</a:t>
            </a:r>
            <a:r>
              <a:rPr lang="fr-FR" sz="1200" b="0" i="0" kern="1200" dirty="0" smtClean="0">
                <a:solidFill>
                  <a:schemeClr val="tx1"/>
                </a:solidFill>
                <a:effectLst/>
                <a:latin typeface="+mn-lt"/>
                <a:ea typeface="+mn-ea"/>
                <a:cs typeface="+mn-cs"/>
              </a:rPr>
              <a:t>, il reçoit le </a:t>
            </a:r>
            <a:r>
              <a:rPr lang="fr-FR" sz="1200" b="0" i="0" u="none" strike="noStrike" kern="1200" dirty="0" smtClean="0">
                <a:solidFill>
                  <a:schemeClr val="tx1"/>
                </a:solidFill>
                <a:effectLst/>
                <a:latin typeface="+mn-lt"/>
                <a:ea typeface="+mn-ea"/>
                <a:cs typeface="+mn-cs"/>
                <a:hlinkClick r:id="rId22" tooltip="César du meilleur acteur"/>
              </a:rPr>
              <a:t>César du meilleur acteur</a:t>
            </a:r>
            <a:r>
              <a:rPr lang="fr-FR" sz="1200" b="0" i="0" kern="1200" dirty="0" smtClean="0">
                <a:solidFill>
                  <a:schemeClr val="tx1"/>
                </a:solidFill>
                <a:effectLst/>
                <a:latin typeface="+mn-lt"/>
                <a:ea typeface="+mn-ea"/>
                <a:cs typeface="+mn-cs"/>
              </a:rPr>
              <a:t> pour sa prestation dans </a:t>
            </a:r>
            <a:r>
              <a:rPr lang="fr-FR" sz="1200" b="0" i="1" u="none" strike="noStrike" kern="1200" dirty="0" smtClean="0">
                <a:solidFill>
                  <a:schemeClr val="tx1"/>
                </a:solidFill>
                <a:effectLst/>
                <a:latin typeface="+mn-lt"/>
                <a:ea typeface="+mn-ea"/>
                <a:cs typeface="+mn-cs"/>
                <a:hlinkClick r:id="rId16" tooltip="Intouchables (film)"/>
              </a:rPr>
              <a:t>Intouchables</a:t>
            </a:r>
            <a:r>
              <a:rPr lang="fr-FR" sz="1200" b="0" i="0" kern="1200" dirty="0" smtClean="0">
                <a:solidFill>
                  <a:schemeClr val="tx1"/>
                </a:solidFill>
                <a:effectLst/>
                <a:latin typeface="+mn-lt"/>
                <a:ea typeface="+mn-ea"/>
                <a:cs typeface="+mn-cs"/>
              </a:rPr>
              <a:t>.</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Clip Omar </a:t>
            </a:r>
            <a:r>
              <a:rPr lang="fr-FR" sz="1200" b="0" i="0" kern="1200" smtClean="0">
                <a:solidFill>
                  <a:schemeClr val="tx1"/>
                </a:solidFill>
                <a:effectLst/>
                <a:latin typeface="+mn-lt"/>
                <a:ea typeface="+mn-ea"/>
                <a:cs typeface="+mn-cs"/>
              </a:rPr>
              <a:t>et Fred http://vimeo.com/23381888</a:t>
            </a:r>
          </a:p>
          <a:p>
            <a:endParaRPr lang="fr-FR" dirty="0"/>
          </a:p>
        </p:txBody>
      </p:sp>
      <p:sp>
        <p:nvSpPr>
          <p:cNvPr id="4" name="Slide Number Placeholder 3"/>
          <p:cNvSpPr>
            <a:spLocks noGrp="1"/>
          </p:cNvSpPr>
          <p:nvPr>
            <p:ph type="sldNum" sz="quarter" idx="10"/>
          </p:nvPr>
        </p:nvSpPr>
        <p:spPr/>
        <p:txBody>
          <a:bodyPr/>
          <a:lstStyle/>
          <a:p>
            <a:fld id="{15C2F06A-556C-4555-9EF1-2071FCCB10A2}" type="slidenum">
              <a:rPr lang="fr-FR" smtClean="0"/>
              <a:t>1</a:t>
            </a:fld>
            <a:endParaRPr lang="fr-FR"/>
          </a:p>
        </p:txBody>
      </p:sp>
    </p:spTree>
    <p:extLst>
      <p:ext uri="{BB962C8B-B14F-4D97-AF65-F5344CB8AC3E}">
        <p14:creationId xmlns:p14="http://schemas.microsoft.com/office/powerpoint/2010/main" val="3254783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fr-FR" sz="1200" b="1" i="0" kern="1200" dirty="0" smtClean="0">
                <a:solidFill>
                  <a:schemeClr val="tx1"/>
                </a:solidFill>
                <a:effectLst/>
                <a:latin typeface="+mn-lt"/>
                <a:ea typeface="+mn-ea"/>
                <a:cs typeface="+mn-cs"/>
              </a:rPr>
              <a:t>Samba</a:t>
            </a:r>
            <a:r>
              <a:rPr lang="fr-FR" sz="1200" b="0" i="0" kern="1200" dirty="0" smtClean="0">
                <a:solidFill>
                  <a:schemeClr val="tx1"/>
                </a:solidFill>
                <a:effectLst/>
                <a:latin typeface="+mn-lt"/>
                <a:ea typeface="+mn-ea"/>
                <a:cs typeface="+mn-cs"/>
              </a:rPr>
              <a:t> est adapté du roman "Samba pour la France" de </a:t>
            </a:r>
            <a:r>
              <a:rPr lang="fr-FR" sz="1200" b="0" i="0" kern="1200" dirty="0" smtClean="0">
                <a:solidFill>
                  <a:schemeClr val="tx1"/>
                </a:solidFill>
                <a:effectLst/>
                <a:latin typeface="+mn-lt"/>
                <a:ea typeface="+mn-ea"/>
                <a:cs typeface="+mn-cs"/>
                <a:hlinkClick r:id="rId3" tooltip="Delphine Coulin (Indéfini) (Réalisateur,Scénariste)"/>
              </a:rPr>
              <a:t>Delphine Coulin</a:t>
            </a:r>
            <a:r>
              <a:rPr lang="fr-FR" sz="1200" b="0" i="0" kern="1200" dirty="0" smtClean="0">
                <a:solidFill>
                  <a:schemeClr val="tx1"/>
                </a:solidFill>
                <a:effectLst/>
                <a:latin typeface="+mn-lt"/>
                <a:ea typeface="+mn-ea"/>
                <a:cs typeface="+mn-cs"/>
              </a:rPr>
              <a:t>, paru aux éditions du Seuil en 2011. Interrogée sur TF1 sur l'adaptation de ce livre, l'auteur explique : </a:t>
            </a:r>
            <a:r>
              <a:rPr lang="fr-FR" sz="1200" b="0" i="1" kern="1200" dirty="0" smtClean="0">
                <a:solidFill>
                  <a:schemeClr val="tx1"/>
                </a:solidFill>
                <a:effectLst/>
                <a:latin typeface="+mn-lt"/>
                <a:ea typeface="+mn-ea"/>
                <a:cs typeface="+mn-cs"/>
              </a:rPr>
              <a:t>"Nous sommes partis du livre et de toute la trame du livre. Ce sont les mêmes personnages. En revanche, quand c’était drôle dans le livre, on le gardait, et quand c’était trop sombre, on essayait de l’alléger un peu, en particulier par les dialogues." </a:t>
            </a:r>
            <a:r>
              <a:rPr lang="fr-FR" sz="1200" b="0" i="0" kern="1200" dirty="0" smtClean="0">
                <a:solidFill>
                  <a:schemeClr val="tx1"/>
                </a:solidFill>
                <a:effectLst/>
                <a:latin typeface="+mn-lt"/>
                <a:ea typeface="+mn-ea"/>
                <a:cs typeface="+mn-cs"/>
              </a:rPr>
              <a:t>Par ailleurs, le personnage d'Alice, tenu par </a:t>
            </a:r>
            <a:r>
              <a:rPr lang="fr-FR" sz="1200" b="0" i="0" kern="1200" dirty="0" smtClean="0">
                <a:solidFill>
                  <a:schemeClr val="tx1"/>
                </a:solidFill>
                <a:effectLst/>
                <a:latin typeface="+mn-lt"/>
                <a:ea typeface="+mn-ea"/>
                <a:cs typeface="+mn-cs"/>
                <a:hlinkClick r:id="rId4" tooltip="Charlotte Gainsbourg (France) (Acteur,Musiques additionnelles (interprète))"/>
              </a:rPr>
              <a:t>Charlotte Gainsbourg</a:t>
            </a:r>
            <a:r>
              <a:rPr lang="fr-FR" sz="1200" b="0" i="0" kern="1200" dirty="0" smtClean="0">
                <a:solidFill>
                  <a:schemeClr val="tx1"/>
                </a:solidFill>
                <a:effectLst/>
                <a:latin typeface="+mn-lt"/>
                <a:ea typeface="+mn-ea"/>
                <a:cs typeface="+mn-cs"/>
              </a:rPr>
              <a:t>, n'existait pas dans le roman. Sa création a donné l'opportunité aux réalisateurs de mettre en scène un </a:t>
            </a:r>
            <a:r>
              <a:rPr lang="fr-FR" sz="1200" b="0" i="1" kern="1200" dirty="0" smtClean="0">
                <a:solidFill>
                  <a:schemeClr val="tx1"/>
                </a:solidFill>
                <a:effectLst/>
                <a:latin typeface="+mn-lt"/>
                <a:ea typeface="+mn-ea"/>
                <a:cs typeface="+mn-cs"/>
              </a:rPr>
              <a:t>"vrai couple de cinéma, ce que nous n’avions jamais fait jusque-là", </a:t>
            </a:r>
            <a:r>
              <a:rPr lang="fr-FR" sz="1200" b="0" i="0" kern="1200" dirty="0" smtClean="0">
                <a:solidFill>
                  <a:schemeClr val="tx1"/>
                </a:solidFill>
                <a:effectLst/>
                <a:latin typeface="+mn-lt"/>
                <a:ea typeface="+mn-ea"/>
                <a:cs typeface="+mn-cs"/>
              </a:rPr>
              <a:t>précise </a:t>
            </a:r>
            <a:r>
              <a:rPr lang="fr-FR" sz="1200" b="0" i="0" kern="1200" dirty="0" smtClean="0">
                <a:solidFill>
                  <a:schemeClr val="tx1"/>
                </a:solidFill>
                <a:effectLst/>
                <a:latin typeface="+mn-lt"/>
                <a:ea typeface="+mn-ea"/>
                <a:cs typeface="+mn-cs"/>
                <a:hlinkClick r:id="rId5" tooltip="Olivier Nakache (France) (Scénariste,Réalisateur,Producteur)"/>
              </a:rPr>
              <a:t>Olivier Nakache</a:t>
            </a:r>
            <a:r>
              <a:rPr lang="fr-FR" sz="1200" b="0" i="0" kern="1200" dirty="0" smtClean="0">
                <a:solidFill>
                  <a:schemeClr val="tx1"/>
                </a:solidFill>
                <a:effectLst/>
                <a:latin typeface="+mn-lt"/>
                <a:ea typeface="+mn-ea"/>
                <a:cs typeface="+mn-cs"/>
              </a:rPr>
              <a:t>.</a:t>
            </a:r>
          </a:p>
          <a:p>
            <a:r>
              <a:rPr lang="fr-FR" sz="1200" b="0" i="0" kern="1200" dirty="0" smtClean="0">
                <a:solidFill>
                  <a:schemeClr val="tx1"/>
                </a:solidFill>
                <a:effectLst/>
                <a:latin typeface="+mn-lt"/>
                <a:ea typeface="+mn-ea"/>
                <a:cs typeface="+mn-cs"/>
              </a:rPr>
              <a:t/>
            </a:r>
            <a:br>
              <a:rPr lang="fr-FR" sz="1200" b="0" i="0" kern="1200" dirty="0" smtClean="0">
                <a:solidFill>
                  <a:schemeClr val="tx1"/>
                </a:solidFill>
                <a:effectLst/>
                <a:latin typeface="+mn-lt"/>
                <a:ea typeface="+mn-ea"/>
                <a:cs typeface="+mn-cs"/>
              </a:rPr>
            </a:br>
            <a:r>
              <a:rPr lang="fr-FR" sz="1200" b="0" i="0" kern="1200" dirty="0" smtClean="0">
                <a:solidFill>
                  <a:schemeClr val="tx1"/>
                </a:solidFill>
                <a:effectLst/>
                <a:latin typeface="+mn-lt"/>
                <a:ea typeface="+mn-ea"/>
                <a:cs typeface="+mn-cs"/>
              </a:rPr>
              <a:t>Comme </a:t>
            </a:r>
            <a:r>
              <a:rPr lang="fr-FR" sz="1200" b="0" i="0" kern="1200" dirty="0" smtClean="0">
                <a:solidFill>
                  <a:schemeClr val="tx1"/>
                </a:solidFill>
                <a:effectLst/>
                <a:latin typeface="+mn-lt"/>
                <a:ea typeface="+mn-ea"/>
                <a:cs typeface="+mn-cs"/>
                <a:hlinkClick r:id="rId6" tooltip="Intouchables (France) - 2011 (Comédie)"/>
              </a:rPr>
              <a:t>Intouchables</a:t>
            </a:r>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Samba</a:t>
            </a:r>
            <a:r>
              <a:rPr lang="fr-FR" sz="1200" b="0" i="0" kern="1200" dirty="0" smtClean="0">
                <a:solidFill>
                  <a:schemeClr val="tx1"/>
                </a:solidFill>
                <a:effectLst/>
                <a:latin typeface="+mn-lt"/>
                <a:ea typeface="+mn-ea"/>
                <a:cs typeface="+mn-cs"/>
              </a:rPr>
              <a:t> s'intéresse à la rencontre de deux êtres que tout sépare ou presque. Il s'agit </a:t>
            </a:r>
            <a:r>
              <a:rPr lang="fr-FR" sz="1200" b="0" i="0" kern="1200" dirty="0" err="1" smtClean="0">
                <a:solidFill>
                  <a:schemeClr val="tx1"/>
                </a:solidFill>
                <a:effectLst/>
                <a:latin typeface="+mn-lt"/>
                <a:ea typeface="+mn-ea"/>
                <a:cs typeface="+mn-cs"/>
              </a:rPr>
              <a:t>de</a:t>
            </a:r>
            <a:r>
              <a:rPr lang="fr-FR" sz="1200" b="0" i="1" kern="1200" dirty="0" err="1" smtClean="0">
                <a:solidFill>
                  <a:schemeClr val="tx1"/>
                </a:solidFill>
                <a:effectLst/>
                <a:latin typeface="+mn-lt"/>
                <a:ea typeface="+mn-ea"/>
                <a:cs typeface="+mn-cs"/>
              </a:rPr>
              <a:t>"l’histoire</a:t>
            </a:r>
            <a:r>
              <a:rPr lang="fr-FR" sz="1200" b="0" i="1" kern="1200" dirty="0" smtClean="0">
                <a:solidFill>
                  <a:schemeClr val="tx1"/>
                </a:solidFill>
                <a:effectLst/>
                <a:latin typeface="+mn-lt"/>
                <a:ea typeface="+mn-ea"/>
                <a:cs typeface="+mn-cs"/>
              </a:rPr>
              <a:t> d’un sans papier, dans un centre de rétention au début du film, qui va faire la rencontre d’une jeune fille qui est venue dans une association. On ne sait pas vraiment pourquoi elle est là, on ne sait pas vraiment ce qui l’a amenée là. C’est l’histoire de leur rencontre..."</a:t>
            </a:r>
            <a:r>
              <a:rPr lang="fr-FR" sz="1200" b="0" i="0" kern="1200" dirty="0" smtClean="0">
                <a:solidFill>
                  <a:schemeClr val="tx1"/>
                </a:solidFill>
                <a:effectLst/>
                <a:latin typeface="+mn-lt"/>
                <a:ea typeface="+mn-ea"/>
                <a:cs typeface="+mn-cs"/>
              </a:rPr>
              <a:t>, ont résumé les réalisateurs dans une interview pour TF1 en juin 2014.</a:t>
            </a:r>
          </a:p>
          <a:p>
            <a:endParaRPr lang="fr-FR" sz="1200" b="0" i="0" kern="1200" dirty="0" smtClean="0">
              <a:solidFill>
                <a:schemeClr val="tx1"/>
              </a:solidFill>
              <a:effectLst/>
              <a:latin typeface="+mn-lt"/>
              <a:ea typeface="+mn-ea"/>
              <a:cs typeface="+mn-cs"/>
            </a:endParaRPr>
          </a:p>
          <a:p>
            <a:pPr fontAlgn="base"/>
            <a:r>
              <a:rPr lang="fr-FR" sz="1200" b="0" i="0" kern="1200" dirty="0" smtClean="0">
                <a:solidFill>
                  <a:schemeClr val="tx1"/>
                </a:solidFill>
                <a:effectLst/>
                <a:latin typeface="+mn-lt"/>
                <a:ea typeface="+mn-ea"/>
                <a:cs typeface="+mn-cs"/>
              </a:rPr>
              <a:t>5ème collaboration avec Omar </a:t>
            </a:r>
            <a:r>
              <a:rPr lang="fr-FR" sz="1200" b="0" i="0" kern="1200" dirty="0" err="1" smtClean="0">
                <a:solidFill>
                  <a:schemeClr val="tx1"/>
                </a:solidFill>
                <a:effectLst/>
                <a:latin typeface="+mn-lt"/>
                <a:ea typeface="+mn-ea"/>
                <a:cs typeface="+mn-cs"/>
              </a:rPr>
              <a:t>Sy</a:t>
            </a:r>
            <a:endParaRPr lang="fr-FR" sz="1200" b="0" i="0" kern="1200" dirty="0" smtClean="0">
              <a:solidFill>
                <a:schemeClr val="tx1"/>
              </a:solidFill>
              <a:effectLst/>
              <a:latin typeface="+mn-lt"/>
              <a:ea typeface="+mn-ea"/>
              <a:cs typeface="+mn-cs"/>
            </a:endParaRPr>
          </a:p>
          <a:p>
            <a:pPr fontAlgn="base"/>
            <a:r>
              <a:rPr lang="fr-FR" sz="1200" b="1" i="0" kern="1200" dirty="0" smtClean="0">
                <a:solidFill>
                  <a:schemeClr val="tx1"/>
                </a:solidFill>
                <a:effectLst/>
                <a:latin typeface="+mn-lt"/>
                <a:ea typeface="+mn-ea"/>
                <a:cs typeface="+mn-cs"/>
              </a:rPr>
              <a:t>Samba</a:t>
            </a:r>
            <a:r>
              <a:rPr lang="fr-FR" sz="1200" b="0" i="0" kern="1200" dirty="0" smtClean="0">
                <a:solidFill>
                  <a:schemeClr val="tx1"/>
                </a:solidFill>
                <a:effectLst/>
                <a:latin typeface="+mn-lt"/>
                <a:ea typeface="+mn-ea"/>
                <a:cs typeface="+mn-cs"/>
              </a:rPr>
              <a:t> constitue la 5ème collaboration entre </a:t>
            </a:r>
            <a:r>
              <a:rPr lang="fr-FR" sz="1200" b="0" i="0" kern="1200" dirty="0" err="1" smtClean="0">
                <a:solidFill>
                  <a:schemeClr val="tx1"/>
                </a:solidFill>
                <a:effectLst/>
                <a:latin typeface="+mn-lt"/>
                <a:ea typeface="+mn-ea"/>
                <a:cs typeface="+mn-cs"/>
                <a:hlinkClick r:id="rId7" tooltip="Eric Toledano (France) (Scénariste,Réalisateur,Producteur)"/>
              </a:rPr>
              <a:t>Eric</a:t>
            </a:r>
            <a:r>
              <a:rPr lang="fr-FR" sz="1200" b="0" i="0" kern="1200" dirty="0" smtClean="0">
                <a:solidFill>
                  <a:schemeClr val="tx1"/>
                </a:solidFill>
                <a:effectLst/>
                <a:latin typeface="+mn-lt"/>
                <a:ea typeface="+mn-ea"/>
                <a:cs typeface="+mn-cs"/>
                <a:hlinkClick r:id="rId7" tooltip="Eric Toledano (France) (Scénariste,Réalisateur,Producteur)"/>
              </a:rPr>
              <a:t> </a:t>
            </a:r>
            <a:r>
              <a:rPr lang="fr-FR" sz="1200" b="0" i="0" kern="1200" dirty="0" err="1" smtClean="0">
                <a:solidFill>
                  <a:schemeClr val="tx1"/>
                </a:solidFill>
                <a:effectLst/>
                <a:latin typeface="+mn-lt"/>
                <a:ea typeface="+mn-ea"/>
                <a:cs typeface="+mn-cs"/>
                <a:hlinkClick r:id="rId7" tooltip="Eric Toledano (France) (Scénariste,Réalisateur,Producteur)"/>
              </a:rPr>
              <a:t>Toledano</a:t>
            </a:r>
            <a:r>
              <a:rPr lang="fr-FR" sz="1200" b="0" i="0" kern="1200" dirty="0" smtClean="0">
                <a:solidFill>
                  <a:schemeClr val="tx1"/>
                </a:solidFill>
                <a:effectLst/>
                <a:latin typeface="+mn-lt"/>
                <a:ea typeface="+mn-ea"/>
                <a:cs typeface="+mn-cs"/>
              </a:rPr>
              <a:t> - </a:t>
            </a:r>
            <a:r>
              <a:rPr lang="fr-FR" sz="1200" b="0" i="0" kern="1200" dirty="0" smtClean="0">
                <a:solidFill>
                  <a:schemeClr val="tx1"/>
                </a:solidFill>
                <a:effectLst/>
                <a:latin typeface="+mn-lt"/>
                <a:ea typeface="+mn-ea"/>
                <a:cs typeface="+mn-cs"/>
                <a:hlinkClick r:id="rId5" tooltip="Olivier Nakache (France) (Scénariste,Réalisateur,Producteur)"/>
              </a:rPr>
              <a:t>Olivier Nakache</a:t>
            </a:r>
            <a:r>
              <a:rPr lang="fr-FR" sz="1200" b="0" i="0" kern="1200" dirty="0" smtClean="0">
                <a:solidFill>
                  <a:schemeClr val="tx1"/>
                </a:solidFill>
                <a:effectLst/>
                <a:latin typeface="+mn-lt"/>
                <a:ea typeface="+mn-ea"/>
                <a:cs typeface="+mn-cs"/>
              </a:rPr>
              <a:t>, et </a:t>
            </a:r>
            <a:r>
              <a:rPr lang="fr-FR" sz="1200" b="0" i="0" kern="1200" dirty="0" smtClean="0">
                <a:solidFill>
                  <a:schemeClr val="tx1"/>
                </a:solidFill>
                <a:effectLst/>
                <a:latin typeface="+mn-lt"/>
                <a:ea typeface="+mn-ea"/>
                <a:cs typeface="+mn-cs"/>
                <a:hlinkClick r:id="rId8" tooltip="Omar Sy (France) (Acteur,Scénariste,Réalisateur)"/>
              </a:rPr>
              <a:t>Omar </a:t>
            </a:r>
            <a:r>
              <a:rPr lang="fr-FR" sz="1200" b="0" i="0" kern="1200" dirty="0" err="1" smtClean="0">
                <a:solidFill>
                  <a:schemeClr val="tx1"/>
                </a:solidFill>
                <a:effectLst/>
                <a:latin typeface="+mn-lt"/>
                <a:ea typeface="+mn-ea"/>
                <a:cs typeface="+mn-cs"/>
                <a:hlinkClick r:id="rId8" tooltip="Omar Sy (France) (Acteur,Scénariste,Réalisateur)"/>
              </a:rPr>
              <a:t>Sy</a:t>
            </a:r>
            <a:r>
              <a:rPr lang="fr-FR" sz="1200" b="0" i="0" kern="1200" dirty="0" smtClean="0">
                <a:solidFill>
                  <a:schemeClr val="tx1"/>
                </a:solidFill>
                <a:effectLst/>
                <a:latin typeface="+mn-lt"/>
                <a:ea typeface="+mn-ea"/>
                <a:cs typeface="+mn-cs"/>
              </a:rPr>
              <a:t>. Comédien fétiche du duo de réalisateurs, il a tourné pour eux dans le court métrage </a:t>
            </a:r>
            <a:r>
              <a:rPr lang="fr-FR" sz="1200" b="0" i="0" kern="1200" dirty="0" smtClean="0">
                <a:solidFill>
                  <a:schemeClr val="tx1"/>
                </a:solidFill>
                <a:effectLst/>
                <a:latin typeface="+mn-lt"/>
                <a:ea typeface="+mn-ea"/>
                <a:cs typeface="+mn-cs"/>
                <a:hlinkClick r:id="rId9" tooltip="Ces jours heureux (France) - 2002 (Comédie)"/>
              </a:rPr>
              <a:t>Ces Jours heureux</a:t>
            </a:r>
            <a:r>
              <a:rPr lang="fr-FR" sz="1200" b="0" i="0" kern="1200" dirty="0" smtClean="0">
                <a:solidFill>
                  <a:schemeClr val="tx1"/>
                </a:solidFill>
                <a:effectLst/>
                <a:latin typeface="+mn-lt"/>
                <a:ea typeface="+mn-ea"/>
                <a:cs typeface="+mn-cs"/>
              </a:rPr>
              <a:t>, et les longs métrages </a:t>
            </a:r>
            <a:r>
              <a:rPr lang="fr-FR" sz="1200" b="0" i="0" kern="1200" dirty="0" smtClean="0">
                <a:solidFill>
                  <a:schemeClr val="tx1"/>
                </a:solidFill>
                <a:effectLst/>
                <a:latin typeface="+mn-lt"/>
                <a:ea typeface="+mn-ea"/>
                <a:cs typeface="+mn-cs"/>
                <a:hlinkClick r:id="rId10" tooltip="Nos jours heureux (France) - 2006 (Comédie)"/>
              </a:rPr>
              <a:t>Nos Jours heureux</a:t>
            </a:r>
            <a:r>
              <a:rPr lang="fr-FR" sz="1200" b="0" i="0" kern="1200" dirty="0" smtClean="0">
                <a:solidFill>
                  <a:schemeClr val="tx1"/>
                </a:solidFill>
                <a:effectLst/>
                <a:latin typeface="+mn-lt"/>
                <a:ea typeface="+mn-ea"/>
                <a:cs typeface="+mn-cs"/>
              </a:rPr>
              <a:t>, </a:t>
            </a:r>
            <a:r>
              <a:rPr lang="fr-FR" sz="1200" b="0" i="0" kern="1200" dirty="0" smtClean="0">
                <a:solidFill>
                  <a:schemeClr val="tx1"/>
                </a:solidFill>
                <a:effectLst/>
                <a:latin typeface="+mn-lt"/>
                <a:ea typeface="+mn-ea"/>
                <a:cs typeface="+mn-cs"/>
                <a:hlinkClick r:id="rId11" tooltip="Tellement proches (France) - 2008 (Comédie)"/>
              </a:rPr>
              <a:t>Tellement proches</a:t>
            </a:r>
            <a:r>
              <a:rPr lang="fr-FR" sz="1200" b="0" i="0" kern="1200" dirty="0" smtClean="0">
                <a:solidFill>
                  <a:schemeClr val="tx1"/>
                </a:solidFill>
                <a:effectLst/>
                <a:latin typeface="+mn-lt"/>
                <a:ea typeface="+mn-ea"/>
                <a:cs typeface="+mn-cs"/>
              </a:rPr>
              <a:t> et </a:t>
            </a:r>
            <a:r>
              <a:rPr lang="fr-FR" sz="1200" b="0" i="0" kern="1200" dirty="0" smtClean="0">
                <a:solidFill>
                  <a:schemeClr val="tx1"/>
                </a:solidFill>
                <a:effectLst/>
                <a:latin typeface="+mn-lt"/>
                <a:ea typeface="+mn-ea"/>
                <a:cs typeface="+mn-cs"/>
                <a:hlinkClick r:id="rId6" tooltip="Intouchables (France) - 2011 (Comédie)"/>
              </a:rPr>
              <a:t>Intouchables</a:t>
            </a:r>
            <a:r>
              <a:rPr lang="fr-FR" sz="1200" b="0" i="0" kern="1200" dirty="0" smtClean="0">
                <a:solidFill>
                  <a:schemeClr val="tx1"/>
                </a:solidFill>
                <a:effectLst/>
                <a:latin typeface="+mn-lt"/>
                <a:ea typeface="+mn-ea"/>
                <a:cs typeface="+mn-cs"/>
              </a:rPr>
              <a:t>. Il devient, pour la première fois depuis leur rencontre, coproducteur avec </a:t>
            </a:r>
            <a:r>
              <a:rPr lang="fr-FR" sz="1200" b="1" i="0" kern="1200" dirty="0" smtClean="0">
                <a:solidFill>
                  <a:schemeClr val="tx1"/>
                </a:solidFill>
                <a:effectLst/>
                <a:latin typeface="+mn-lt"/>
                <a:ea typeface="+mn-ea"/>
                <a:cs typeface="+mn-cs"/>
              </a:rPr>
              <a:t>Samba</a:t>
            </a:r>
            <a:r>
              <a:rPr lang="fr-FR" sz="1200" b="0" i="0" kern="1200" dirty="0" smtClean="0">
                <a:solidFill>
                  <a:schemeClr val="tx1"/>
                </a:solidFill>
                <a:effectLst/>
                <a:latin typeface="+mn-lt"/>
                <a:ea typeface="+mn-ea"/>
                <a:cs typeface="+mn-cs"/>
              </a:rPr>
              <a:t>.</a:t>
            </a:r>
          </a:p>
          <a:p>
            <a:endParaRPr lang="fr-FR" dirty="0" smtClean="0"/>
          </a:p>
          <a:p>
            <a:r>
              <a:rPr lang="fr-FR" sz="1200" b="1" i="0" kern="1200" dirty="0" smtClean="0">
                <a:solidFill>
                  <a:schemeClr val="tx1"/>
                </a:solidFill>
                <a:effectLst/>
                <a:latin typeface="+mn-lt"/>
                <a:ea typeface="+mn-ea"/>
                <a:cs typeface="+mn-cs"/>
              </a:rPr>
              <a:t>Le personnage de Charlotte Gainsbourg souffre du </a:t>
            </a:r>
            <a:r>
              <a:rPr lang="fr-FR" sz="1200" b="1" i="0" kern="1200" dirty="0" err="1" smtClean="0">
                <a:solidFill>
                  <a:schemeClr val="tx1"/>
                </a:solidFill>
                <a:effectLst/>
                <a:latin typeface="+mn-lt"/>
                <a:ea typeface="+mn-ea"/>
                <a:cs typeface="+mn-cs"/>
              </a:rPr>
              <a:t>burn</a:t>
            </a:r>
            <a:r>
              <a:rPr lang="fr-FR" sz="1200" b="1" i="0" kern="1200" dirty="0" smtClean="0">
                <a:solidFill>
                  <a:schemeClr val="tx1"/>
                </a:solidFill>
                <a:effectLst/>
                <a:latin typeface="+mn-lt"/>
                <a:ea typeface="+mn-ea"/>
                <a:cs typeface="+mn-cs"/>
              </a:rPr>
              <a:t> out. A l’heure actuelle, les cas de </a:t>
            </a:r>
            <a:r>
              <a:rPr lang="fr-FR" sz="1200" b="1" i="0" kern="1200" dirty="0" err="1" smtClean="0">
                <a:solidFill>
                  <a:schemeClr val="tx1"/>
                </a:solidFill>
                <a:effectLst/>
                <a:latin typeface="+mn-lt"/>
                <a:ea typeface="+mn-ea"/>
                <a:cs typeface="+mn-cs"/>
              </a:rPr>
              <a:t>burn-out</a:t>
            </a:r>
            <a:r>
              <a:rPr lang="fr-FR" sz="1200" b="1" i="0" kern="1200" dirty="0" smtClean="0">
                <a:solidFill>
                  <a:schemeClr val="tx1"/>
                </a:solidFill>
                <a:effectLst/>
                <a:latin typeface="+mn-lt"/>
                <a:ea typeface="+mn-ea"/>
                <a:cs typeface="+mn-cs"/>
              </a:rPr>
              <a:t>, ou syndrome d’épuisement lié au travail, ne cessent de se multiplier.</a:t>
            </a:r>
            <a:endParaRPr lang="fr-FR" dirty="0"/>
          </a:p>
        </p:txBody>
      </p:sp>
      <p:sp>
        <p:nvSpPr>
          <p:cNvPr id="4" name="Slide Number Placeholder 3"/>
          <p:cNvSpPr>
            <a:spLocks noGrp="1"/>
          </p:cNvSpPr>
          <p:nvPr>
            <p:ph type="sldNum" sz="quarter" idx="10"/>
          </p:nvPr>
        </p:nvSpPr>
        <p:spPr/>
        <p:txBody>
          <a:bodyPr/>
          <a:lstStyle/>
          <a:p>
            <a:fld id="{15C2F06A-556C-4555-9EF1-2071FCCB10A2}" type="slidenum">
              <a:rPr lang="fr-FR" smtClean="0"/>
              <a:t>4</a:t>
            </a:fld>
            <a:endParaRPr lang="fr-FR"/>
          </a:p>
        </p:txBody>
      </p:sp>
    </p:spTree>
    <p:extLst>
      <p:ext uri="{BB962C8B-B14F-4D97-AF65-F5344CB8AC3E}">
        <p14:creationId xmlns:p14="http://schemas.microsoft.com/office/powerpoint/2010/main" val="2043257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En 2011, il joue dans le film </a:t>
            </a:r>
            <a:r>
              <a:rPr lang="fr-FR" sz="1200" b="0" i="1" u="none" strike="noStrike" kern="1200" dirty="0" smtClean="0">
                <a:solidFill>
                  <a:schemeClr val="tx1"/>
                </a:solidFill>
                <a:effectLst/>
                <a:latin typeface="+mn-lt"/>
                <a:ea typeface="+mn-ea"/>
                <a:cs typeface="+mn-cs"/>
                <a:hlinkClick r:id="rId3" tooltip="Intouchables (film)"/>
              </a:rPr>
              <a:t>Intouchables</a:t>
            </a:r>
            <a:r>
              <a:rPr lang="fr-FR" sz="1200" b="0" i="0" kern="1200" dirty="0" smtClean="0">
                <a:solidFill>
                  <a:schemeClr val="tx1"/>
                </a:solidFill>
                <a:effectLst/>
                <a:latin typeface="+mn-lt"/>
                <a:ea typeface="+mn-ea"/>
                <a:cs typeface="+mn-cs"/>
              </a:rPr>
              <a:t> aux côtés de </a:t>
            </a:r>
            <a:r>
              <a:rPr lang="fr-FR" sz="1200" b="0" i="0" u="none" strike="noStrike" kern="1200" dirty="0" smtClean="0">
                <a:solidFill>
                  <a:schemeClr val="tx1"/>
                </a:solidFill>
                <a:effectLst/>
                <a:latin typeface="+mn-lt"/>
                <a:ea typeface="+mn-ea"/>
                <a:cs typeface="+mn-cs"/>
                <a:hlinkClick r:id="rId4" tooltip="François Cluzet"/>
              </a:rPr>
              <a:t>François Cluzet</a:t>
            </a:r>
            <a:r>
              <a:rPr lang="fr-FR" sz="1200" b="0" i="0" kern="1200" dirty="0" smtClean="0">
                <a:solidFill>
                  <a:schemeClr val="tx1"/>
                </a:solidFill>
                <a:effectLst/>
                <a:latin typeface="+mn-lt"/>
                <a:ea typeface="+mn-ea"/>
                <a:cs typeface="+mn-cs"/>
              </a:rPr>
              <a:t> où il incarne un jeune de banlieue, auxiliaire de vie d'un riche </a:t>
            </a:r>
            <a:r>
              <a:rPr lang="fr-FR" sz="1200" b="0" i="0" u="none" strike="noStrike" kern="1200" dirty="0" smtClean="0">
                <a:solidFill>
                  <a:schemeClr val="tx1"/>
                </a:solidFill>
                <a:effectLst/>
                <a:latin typeface="+mn-lt"/>
                <a:ea typeface="+mn-ea"/>
                <a:cs typeface="+mn-cs"/>
                <a:hlinkClick r:id="rId5" tooltip="Tétraplégique"/>
              </a:rPr>
              <a:t>tétraplégique</a:t>
            </a:r>
            <a:r>
              <a:rPr lang="fr-FR" sz="1200" b="0" i="0" kern="1200" dirty="0" smtClean="0">
                <a:solidFill>
                  <a:schemeClr val="tx1"/>
                </a:solidFill>
                <a:effectLst/>
                <a:latin typeface="+mn-lt"/>
                <a:ea typeface="+mn-ea"/>
                <a:cs typeface="+mn-cs"/>
              </a:rPr>
              <a:t>. Ce film connait un énorme succès, avec plus de 19 millions de spectateurs, et se classe au premier rang du </a:t>
            </a:r>
            <a:r>
              <a:rPr lang="fr-FR" sz="1200" b="0" i="0" u="none" strike="noStrike" kern="1200" dirty="0" smtClean="0">
                <a:solidFill>
                  <a:schemeClr val="tx1"/>
                </a:solidFill>
                <a:effectLst/>
                <a:latin typeface="+mn-lt"/>
                <a:ea typeface="+mn-ea"/>
                <a:cs typeface="+mn-cs"/>
                <a:hlinkClick r:id="rId6" tooltip="Box-office France 2011"/>
              </a:rPr>
              <a:t>box office français en 2011</a:t>
            </a:r>
            <a:r>
              <a:rPr lang="fr-FR" sz="1200" b="0" i="0" kern="1200" dirty="0" smtClean="0">
                <a:solidFill>
                  <a:schemeClr val="tx1"/>
                </a:solidFill>
                <a:effectLst/>
                <a:latin typeface="+mn-lt"/>
                <a:ea typeface="+mn-ea"/>
                <a:cs typeface="+mn-cs"/>
              </a:rPr>
              <a:t>. À la suite de quoi Omar </a:t>
            </a:r>
            <a:r>
              <a:rPr lang="fr-FR" sz="1200" b="0" i="0" kern="1200" dirty="0" err="1" smtClean="0">
                <a:solidFill>
                  <a:schemeClr val="tx1"/>
                </a:solidFill>
                <a:effectLst/>
                <a:latin typeface="+mn-lt"/>
                <a:ea typeface="+mn-ea"/>
                <a:cs typeface="+mn-cs"/>
              </a:rPr>
              <a:t>Sy</a:t>
            </a:r>
            <a:r>
              <a:rPr lang="fr-FR" sz="1200" b="0" i="0" kern="1200" dirty="0" smtClean="0">
                <a:solidFill>
                  <a:schemeClr val="tx1"/>
                </a:solidFill>
                <a:effectLst/>
                <a:latin typeface="+mn-lt"/>
                <a:ea typeface="+mn-ea"/>
                <a:cs typeface="+mn-cs"/>
              </a:rPr>
              <a:t> est élu troisième personnalité préférée des Français derrière </a:t>
            </a:r>
            <a:r>
              <a:rPr lang="fr-FR" sz="1200" b="0" i="0" u="none" strike="noStrike" kern="1200" dirty="0" smtClean="0">
                <a:solidFill>
                  <a:schemeClr val="tx1"/>
                </a:solidFill>
                <a:effectLst/>
                <a:latin typeface="+mn-lt"/>
                <a:ea typeface="+mn-ea"/>
                <a:cs typeface="+mn-cs"/>
                <a:hlinkClick r:id="rId7" tooltip="Yannick Noah"/>
              </a:rPr>
              <a:t>Yannick Noah</a:t>
            </a:r>
            <a:r>
              <a:rPr lang="fr-FR" sz="1200" b="0" i="0" kern="1200" dirty="0" smtClean="0">
                <a:solidFill>
                  <a:schemeClr val="tx1"/>
                </a:solidFill>
                <a:effectLst/>
                <a:latin typeface="+mn-lt"/>
                <a:ea typeface="+mn-ea"/>
                <a:cs typeface="+mn-cs"/>
              </a:rPr>
              <a:t> et </a:t>
            </a:r>
            <a:r>
              <a:rPr lang="fr-FR" sz="1200" b="0" i="0" u="none" strike="noStrike" kern="1200" dirty="0" err="1" smtClean="0">
                <a:solidFill>
                  <a:schemeClr val="tx1"/>
                </a:solidFill>
                <a:effectLst/>
                <a:latin typeface="+mn-lt"/>
                <a:ea typeface="+mn-ea"/>
                <a:cs typeface="+mn-cs"/>
                <a:hlinkClick r:id="rId8" tooltip="Zinédine Zidane"/>
              </a:rPr>
              <a:t>Zinédine</a:t>
            </a:r>
            <a:r>
              <a:rPr lang="fr-FR" sz="1200" b="0" i="0" u="none" strike="noStrike" kern="1200" dirty="0" smtClean="0">
                <a:solidFill>
                  <a:schemeClr val="tx1"/>
                </a:solidFill>
                <a:effectLst/>
                <a:latin typeface="+mn-lt"/>
                <a:ea typeface="+mn-ea"/>
                <a:cs typeface="+mn-cs"/>
                <a:hlinkClick r:id="rId8" tooltip="Zinédine Zidane"/>
              </a:rPr>
              <a:t> Zidane</a:t>
            </a:r>
            <a:r>
              <a:rPr lang="fr-FR" sz="1200" b="0" i="0" kern="1200" dirty="0" smtClean="0">
                <a:solidFill>
                  <a:schemeClr val="tx1"/>
                </a:solidFill>
                <a:effectLst/>
                <a:latin typeface="+mn-lt"/>
                <a:ea typeface="+mn-ea"/>
                <a:cs typeface="+mn-cs"/>
              </a:rPr>
              <a:t>. Ce film lui permet également de remporter le </a:t>
            </a:r>
            <a:r>
              <a:rPr lang="fr-FR" sz="1200" b="0" i="0" u="none" strike="noStrike" kern="1200" dirty="0" smtClean="0">
                <a:solidFill>
                  <a:schemeClr val="tx1"/>
                </a:solidFill>
                <a:effectLst/>
                <a:latin typeface="+mn-lt"/>
                <a:ea typeface="+mn-ea"/>
                <a:cs typeface="+mn-cs"/>
                <a:hlinkClick r:id="rId9" tooltip="Globe de Cristal (culture)"/>
              </a:rPr>
              <a:t>Globe de Cristal 2012</a:t>
            </a:r>
            <a:r>
              <a:rPr lang="fr-FR" sz="1200" b="0" i="0" kern="1200" dirty="0" smtClean="0">
                <a:solidFill>
                  <a:schemeClr val="tx1"/>
                </a:solidFill>
                <a:effectLst/>
                <a:latin typeface="+mn-lt"/>
                <a:ea typeface="+mn-ea"/>
                <a:cs typeface="+mn-cs"/>
              </a:rPr>
              <a:t> du meilleur acteur, le Prix du meilleur acteur ex-aequo avec son partenaire François Cluzet au </a:t>
            </a:r>
            <a:r>
              <a:rPr lang="fr-FR" sz="1200" b="0" i="0" u="none" strike="noStrike" kern="1200" dirty="0" smtClean="0">
                <a:solidFill>
                  <a:schemeClr val="tx1"/>
                </a:solidFill>
                <a:effectLst/>
                <a:latin typeface="+mn-lt"/>
                <a:ea typeface="+mn-ea"/>
                <a:cs typeface="+mn-cs"/>
                <a:hlinkClick r:id="rId10" tooltip="Festival international du film de Tokyo"/>
              </a:rPr>
              <a:t>Festival international du film de Tokyo</a:t>
            </a:r>
            <a:r>
              <a:rPr lang="fr-FR" sz="1200" b="0" i="0" kern="1200" dirty="0" smtClean="0">
                <a:solidFill>
                  <a:schemeClr val="tx1"/>
                </a:solidFill>
                <a:effectLst/>
                <a:latin typeface="+mn-lt"/>
                <a:ea typeface="+mn-ea"/>
                <a:cs typeface="+mn-cs"/>
              </a:rPr>
              <a:t> et le </a:t>
            </a:r>
            <a:r>
              <a:rPr lang="fr-FR" sz="1200" b="0" i="0" u="none" strike="noStrike" kern="1200" dirty="0" smtClean="0">
                <a:solidFill>
                  <a:schemeClr val="tx1"/>
                </a:solidFill>
                <a:effectLst/>
                <a:latin typeface="+mn-lt"/>
                <a:ea typeface="+mn-ea"/>
                <a:cs typeface="+mn-cs"/>
                <a:hlinkClick r:id="rId11" tooltip="César du meilleur acteur"/>
              </a:rPr>
              <a:t>César du meilleur acteur</a:t>
            </a:r>
            <a:r>
              <a:rPr lang="fr-FR" sz="1200" b="0" i="0" kern="1200" dirty="0" smtClean="0">
                <a:solidFill>
                  <a:schemeClr val="tx1"/>
                </a:solidFill>
                <a:effectLst/>
                <a:latin typeface="+mn-lt"/>
                <a:ea typeface="+mn-ea"/>
                <a:cs typeface="+mn-cs"/>
              </a:rPr>
              <a:t> lors de la </a:t>
            </a:r>
            <a:r>
              <a:rPr lang="fr-FR" sz="1200" b="0" i="0" u="none" strike="noStrike" kern="1200" dirty="0" smtClean="0">
                <a:solidFill>
                  <a:schemeClr val="tx1"/>
                </a:solidFill>
                <a:effectLst/>
                <a:latin typeface="+mn-lt"/>
                <a:ea typeface="+mn-ea"/>
                <a:cs typeface="+mn-cs"/>
                <a:hlinkClick r:id="rId12" tooltip="37e cérémonie des César"/>
              </a:rPr>
              <a:t>37</a:t>
            </a:r>
            <a:r>
              <a:rPr lang="fr-FR" sz="1200" b="0" i="0" u="none" strike="noStrike" kern="1200" baseline="30000" dirty="0" smtClean="0">
                <a:solidFill>
                  <a:schemeClr val="tx1"/>
                </a:solidFill>
                <a:effectLst/>
                <a:latin typeface="+mn-lt"/>
                <a:ea typeface="+mn-ea"/>
                <a:cs typeface="+mn-cs"/>
                <a:hlinkClick r:id="rId12" tooltip="37e cérémonie des César"/>
              </a:rPr>
              <a:t>e</a:t>
            </a:r>
            <a:r>
              <a:rPr lang="fr-FR" sz="1200" b="0" i="0" u="none" strike="noStrike" kern="1200" dirty="0" smtClean="0">
                <a:solidFill>
                  <a:schemeClr val="tx1"/>
                </a:solidFill>
                <a:effectLst/>
                <a:latin typeface="+mn-lt"/>
                <a:ea typeface="+mn-ea"/>
                <a:cs typeface="+mn-cs"/>
                <a:hlinkClick r:id="rId12" tooltip="37e cérémonie des César"/>
              </a:rPr>
              <a:t> cérémonie des </a:t>
            </a:r>
            <a:r>
              <a:rPr lang="fr-FR" sz="1200" b="0" i="0" u="none" strike="noStrike" kern="1200" dirty="0" err="1" smtClean="0">
                <a:solidFill>
                  <a:schemeClr val="tx1"/>
                </a:solidFill>
                <a:effectLst/>
                <a:latin typeface="+mn-lt"/>
                <a:ea typeface="+mn-ea"/>
                <a:cs typeface="+mn-cs"/>
                <a:hlinkClick r:id="rId12" tooltip="37e cérémonie des César"/>
              </a:rPr>
              <a:t>César</a:t>
            </a:r>
            <a:r>
              <a:rPr lang="fr-FR" sz="1200" b="0" i="0" kern="1200" dirty="0" err="1" smtClean="0">
                <a:solidFill>
                  <a:schemeClr val="tx1"/>
                </a:solidFill>
                <a:effectLst/>
                <a:latin typeface="+mn-lt"/>
                <a:ea typeface="+mn-ea"/>
                <a:cs typeface="+mn-cs"/>
              </a:rPr>
              <a:t>en</a:t>
            </a:r>
            <a:r>
              <a:rPr lang="fr-FR" sz="1200" b="0" i="0" kern="1200" dirty="0" smtClean="0">
                <a:solidFill>
                  <a:schemeClr val="tx1"/>
                </a:solidFill>
                <a:effectLst/>
                <a:latin typeface="+mn-lt"/>
                <a:ea typeface="+mn-ea"/>
                <a:cs typeface="+mn-cs"/>
              </a:rPr>
              <a:t> 2012.</a:t>
            </a:r>
            <a:endParaRPr lang="fr-FR" dirty="0"/>
          </a:p>
        </p:txBody>
      </p:sp>
      <p:sp>
        <p:nvSpPr>
          <p:cNvPr id="4" name="Slide Number Placeholder 3"/>
          <p:cNvSpPr>
            <a:spLocks noGrp="1"/>
          </p:cNvSpPr>
          <p:nvPr>
            <p:ph type="sldNum" sz="quarter" idx="10"/>
          </p:nvPr>
        </p:nvSpPr>
        <p:spPr/>
        <p:txBody>
          <a:bodyPr/>
          <a:lstStyle/>
          <a:p>
            <a:fld id="{15C2F06A-556C-4555-9EF1-2071FCCB10A2}" type="slidenum">
              <a:rPr lang="fr-FR" smtClean="0"/>
              <a:t>7</a:t>
            </a:fld>
            <a:endParaRPr lang="fr-FR"/>
          </a:p>
        </p:txBody>
      </p:sp>
    </p:spTree>
    <p:extLst>
      <p:ext uri="{BB962C8B-B14F-4D97-AF65-F5344CB8AC3E}">
        <p14:creationId xmlns:p14="http://schemas.microsoft.com/office/powerpoint/2010/main" val="1933825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DE1566C8-CD04-415E-B8AB-D2281FEE5825}" type="datetimeFigureOut">
              <a:rPr lang="fr-FR" smtClean="0"/>
              <a:t>20/10/2014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3970346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E1566C8-CD04-415E-B8AB-D2281FEE5825}" type="datetimeFigureOut">
              <a:rPr lang="fr-FR" smtClean="0"/>
              <a:t>20/10/2014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2716518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E1566C8-CD04-415E-B8AB-D2281FEE5825}" type="datetimeFigureOut">
              <a:rPr lang="fr-FR" smtClean="0"/>
              <a:t>20/10/2014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901059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E1566C8-CD04-415E-B8AB-D2281FEE5825}" type="datetimeFigureOut">
              <a:rPr lang="fr-FR" smtClean="0"/>
              <a:t>20/10/2014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343985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1566C8-CD04-415E-B8AB-D2281FEE5825}" type="datetimeFigureOut">
              <a:rPr lang="fr-FR" smtClean="0"/>
              <a:t>20/10/2014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1661923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DE1566C8-CD04-415E-B8AB-D2281FEE5825}" type="datetimeFigureOut">
              <a:rPr lang="fr-FR" smtClean="0"/>
              <a:t>20/10/2014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2884957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DE1566C8-CD04-415E-B8AB-D2281FEE5825}" type="datetimeFigureOut">
              <a:rPr lang="fr-FR" smtClean="0"/>
              <a:t>20/10/2014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3659269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DE1566C8-CD04-415E-B8AB-D2281FEE5825}" type="datetimeFigureOut">
              <a:rPr lang="fr-FR" smtClean="0"/>
              <a:t>20/10/2014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12309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566C8-CD04-415E-B8AB-D2281FEE5825}" type="datetimeFigureOut">
              <a:rPr lang="fr-FR" smtClean="0"/>
              <a:t>20/10/2014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345266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566C8-CD04-415E-B8AB-D2281FEE5825}" type="datetimeFigureOut">
              <a:rPr lang="fr-FR" smtClean="0"/>
              <a:t>20/10/2014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2918493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566C8-CD04-415E-B8AB-D2281FEE5825}" type="datetimeFigureOut">
              <a:rPr lang="fr-FR" smtClean="0"/>
              <a:t>20/10/2014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A3AEC82-2379-4800-8813-B3A3A8C67A62}" type="slidenum">
              <a:rPr lang="fr-FR" smtClean="0"/>
              <a:t>‹#›</a:t>
            </a:fld>
            <a:endParaRPr lang="fr-FR"/>
          </a:p>
        </p:txBody>
      </p:sp>
    </p:spTree>
    <p:extLst>
      <p:ext uri="{BB962C8B-B14F-4D97-AF65-F5344CB8AC3E}">
        <p14:creationId xmlns:p14="http://schemas.microsoft.com/office/powerpoint/2010/main" val="3041032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566C8-CD04-415E-B8AB-D2281FEE5825}" type="datetimeFigureOut">
              <a:rPr lang="fr-FR" smtClean="0"/>
              <a:t>20/10/2014</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AEC82-2379-4800-8813-B3A3A8C67A62}" type="slidenum">
              <a:rPr lang="fr-FR" smtClean="0"/>
              <a:t>‹#›</a:t>
            </a:fld>
            <a:endParaRPr lang="fr-FR"/>
          </a:p>
        </p:txBody>
      </p:sp>
    </p:spTree>
    <p:extLst>
      <p:ext uri="{BB962C8B-B14F-4D97-AF65-F5344CB8AC3E}">
        <p14:creationId xmlns:p14="http://schemas.microsoft.com/office/powerpoint/2010/main" val="4294030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fr.wikipedia.org/wiki/Charlotte_Gainsbourg"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hyperlink" Target="http://www.allocine.fr/video/player_gen_cmedia=19547620&amp;cfilm=224453.html"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EsaX5kltRcA"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fr.wikipedia.org/wiki/Fran%C3%A7ois_Cluzet" TargetMode="External"/><Relationship Id="rId13" Type="http://schemas.openxmlformats.org/officeDocument/2006/relationships/hyperlink" Target="http://fr.wikipedia.org/wiki/Bienvenue_chez_les_Ch%27tis" TargetMode="External"/><Relationship Id="rId18" Type="http://schemas.openxmlformats.org/officeDocument/2006/relationships/hyperlink" Target="http://fr.wikipedia.org/wiki/Intouchables_(film)#cite_note-4" TargetMode="External"/><Relationship Id="rId3" Type="http://schemas.openxmlformats.org/officeDocument/2006/relationships/hyperlink" Target="http://fr.wikipedia.org/wiki/Olivier_Nakache" TargetMode="External"/><Relationship Id="rId21" Type="http://schemas.openxmlformats.org/officeDocument/2006/relationships/hyperlink" Target="http://fr.wikipedia.org/wiki/10_janvier" TargetMode="External"/><Relationship Id="rId7" Type="http://schemas.openxmlformats.org/officeDocument/2006/relationships/hyperlink" Target="http://fr.wikipedia.org/wiki/Acteur" TargetMode="External"/><Relationship Id="rId12" Type="http://schemas.openxmlformats.org/officeDocument/2006/relationships/hyperlink" Target="http://fr.wikipedia.org/wiki/Intouchables_(film)#cite_note-2" TargetMode="External"/><Relationship Id="rId17" Type="http://schemas.openxmlformats.org/officeDocument/2006/relationships/hyperlink" Target="http://fr.wikipedia.org/wiki/UniFrance" TargetMode="External"/><Relationship Id="rId25" Type="http://schemas.openxmlformats.org/officeDocument/2006/relationships/hyperlink" Target="http://fr.wikipedia.org/wiki/85e_c%C3%A9r%C3%A9monie_des_Oscars" TargetMode="External"/><Relationship Id="rId2" Type="http://schemas.openxmlformats.org/officeDocument/2006/relationships/hyperlink" Target="http://fr.wikipedia.org/wiki/Film_fran%C3%A7ais" TargetMode="External"/><Relationship Id="rId16" Type="http://schemas.openxmlformats.org/officeDocument/2006/relationships/hyperlink" Target="http://fr.wikipedia.org/wiki/Intouchables_(film)#cite_note-3" TargetMode="External"/><Relationship Id="rId20" Type="http://schemas.openxmlformats.org/officeDocument/2006/relationships/hyperlink" Target="http://fr.wikipedia.org/wiki/Intouchables_(film)#cite_note-5" TargetMode="External"/><Relationship Id="rId1" Type="http://schemas.openxmlformats.org/officeDocument/2006/relationships/slideLayout" Target="../slideLayouts/slideLayout7.xml"/><Relationship Id="rId6" Type="http://schemas.openxmlformats.org/officeDocument/2006/relationships/hyperlink" Target="http://fr.wikipedia.org/wiki/Philippe_Pozzo_di_Borgo" TargetMode="External"/><Relationship Id="rId11" Type="http://schemas.openxmlformats.org/officeDocument/2006/relationships/hyperlink" Target="http://fr.wikipedia.org/wiki/Laurent_de_Cherisey" TargetMode="External"/><Relationship Id="rId24" Type="http://schemas.openxmlformats.org/officeDocument/2006/relationships/hyperlink" Target="http://fr.wikipedia.org/wiki/C%C3%A9sar_du_meilleur_acteur" TargetMode="External"/><Relationship Id="rId5" Type="http://schemas.openxmlformats.org/officeDocument/2006/relationships/hyperlink" Target="http://fr.wikipedia.org/wiki/2_novembre" TargetMode="External"/><Relationship Id="rId15" Type="http://schemas.openxmlformats.org/officeDocument/2006/relationships/hyperlink" Target="http://fr.wikipedia.org/wiki/Le_Fabuleux_Destin_d%27Am%C3%A9lie_Poulain" TargetMode="External"/><Relationship Id="rId23" Type="http://schemas.openxmlformats.org/officeDocument/2006/relationships/hyperlink" Target="http://fr.wikipedia.org/wiki/2012" TargetMode="External"/><Relationship Id="rId10" Type="http://schemas.openxmlformats.org/officeDocument/2006/relationships/hyperlink" Target="http://fr.wikipedia.org/wiki/Intouchables_(film)#cite_note-1" TargetMode="External"/><Relationship Id="rId19" Type="http://schemas.openxmlformats.org/officeDocument/2006/relationships/hyperlink" Target="http://fr.wikipedia.org/wiki/Le_Cinqui%C3%A8me_%C3%89l%C3%A9ment" TargetMode="External"/><Relationship Id="rId4" Type="http://schemas.openxmlformats.org/officeDocument/2006/relationships/hyperlink" Target="http://fr.wikipedia.org/wiki/%C3%89ric_Toledano" TargetMode="External"/><Relationship Id="rId9" Type="http://schemas.openxmlformats.org/officeDocument/2006/relationships/hyperlink" Target="http://fr.wikipedia.org/wiki/Omar_Sy" TargetMode="External"/><Relationship Id="rId14" Type="http://schemas.openxmlformats.org/officeDocument/2006/relationships/hyperlink" Target="http://fr.wikipedia.org/wiki/France" TargetMode="External"/><Relationship Id="rId22" Type="http://schemas.openxmlformats.org/officeDocument/2006/relationships/hyperlink" Target="http://fr.wikipedia.org/wiki/Janvier_2012"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1VbFHmL_qSk"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s://www.youtube.com/watch?v=pvvVORUCVL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5341646"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8929" y="3199333"/>
            <a:ext cx="5725071" cy="3658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08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1000"/>
                                        <p:tgtEl>
                                          <p:spTgt spid="4099"/>
                                        </p:tgtEl>
                                      </p:cBhvr>
                                    </p:animEffect>
                                    <p:anim calcmode="lin" valueType="num">
                                      <p:cBhvr>
                                        <p:cTn id="8" dur="1000" fill="hold"/>
                                        <p:tgtEl>
                                          <p:spTgt spid="4099"/>
                                        </p:tgtEl>
                                        <p:attrNameLst>
                                          <p:attrName>ppt_x</p:attrName>
                                        </p:attrNameLst>
                                      </p:cBhvr>
                                      <p:tavLst>
                                        <p:tav tm="0">
                                          <p:val>
                                            <p:strVal val="#ppt_x"/>
                                          </p:val>
                                        </p:tav>
                                        <p:tav tm="100000">
                                          <p:val>
                                            <p:strVal val="#ppt_x"/>
                                          </p:val>
                                        </p:tav>
                                      </p:tavLst>
                                    </p:anim>
                                    <p:anim calcmode="lin" valueType="num">
                                      <p:cBhvr>
                                        <p:cTn id="9"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04" y="-14476"/>
            <a:ext cx="5154357" cy="6872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0171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11" y="4668627"/>
            <a:ext cx="3226459" cy="2031325"/>
          </a:xfrm>
          <a:prstGeom prst="rect">
            <a:avLst/>
          </a:prstGeom>
        </p:spPr>
        <p:txBody>
          <a:bodyPr wrap="square">
            <a:spAutoFit/>
          </a:bodyPr>
          <a:lstStyle/>
          <a:p>
            <a:r>
              <a:rPr lang="fr-FR" dirty="0" smtClean="0"/>
              <a:t>Si tu veux en savoir plus sur Charlotte: </a:t>
            </a:r>
          </a:p>
          <a:p>
            <a:endParaRPr lang="fr-FR" dirty="0"/>
          </a:p>
          <a:p>
            <a:r>
              <a:rPr lang="fr-FR" dirty="0" smtClean="0">
                <a:hlinkClick r:id="rId2"/>
              </a:rPr>
              <a:t>http://fr.wikipedia.org/wiki/Charlotte_Gainsbourg</a:t>
            </a:r>
            <a:endParaRPr lang="fr-FR" dirty="0" smtClean="0"/>
          </a:p>
          <a:p>
            <a:r>
              <a:rPr lang="fr-FR" dirty="0" smtClean="0"/>
              <a:t> </a:t>
            </a:r>
          </a:p>
          <a:p>
            <a:endParaRPr lang="fr-FR" dirty="0"/>
          </a:p>
        </p:txBody>
      </p:sp>
      <p:pic>
        <p:nvPicPr>
          <p:cNvPr id="5122" name="Picture 2" descr="alt=Description de cette image, également commentée ci-aprè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7" y="0"/>
            <a:ext cx="2167027" cy="325054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upload.wikimedia.org/wikipedia/commons/thumb/d/d7/Jane_Birkin07.JPG/800px-Jane_Birkin0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648393" cy="3250903"/>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08784" y="3490989"/>
            <a:ext cx="5171728" cy="3367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9160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301208"/>
            <a:ext cx="4103440" cy="1477328"/>
          </a:xfrm>
          <a:prstGeom prst="rect">
            <a:avLst/>
          </a:prstGeom>
        </p:spPr>
        <p:txBody>
          <a:bodyPr wrap="square">
            <a:spAutoFit/>
          </a:bodyPr>
          <a:lstStyle/>
          <a:p>
            <a:r>
              <a:rPr lang="fr-FR" dirty="0" smtClean="0"/>
              <a:t>Samba</a:t>
            </a:r>
          </a:p>
          <a:p>
            <a:endParaRPr lang="fr-FR" dirty="0"/>
          </a:p>
          <a:p>
            <a:r>
              <a:rPr lang="fr-FR" dirty="0" smtClean="0">
                <a:hlinkClick r:id="rId3"/>
              </a:rPr>
              <a:t>http://www.allocine.fr/video/player_gen_cmedia=19547620&amp;cfilm=224453.html</a:t>
            </a:r>
            <a:r>
              <a:rPr lang="fr-FR" dirty="0" smtClean="0"/>
              <a:t> </a:t>
            </a:r>
          </a:p>
          <a:p>
            <a:endParaRPr lang="fr-FR"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4811" y="0"/>
            <a:ext cx="494919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9692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0658" y="0"/>
            <a:ext cx="462224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1776" y="4581128"/>
            <a:ext cx="4572000" cy="1169551"/>
          </a:xfrm>
          <a:prstGeom prst="rect">
            <a:avLst/>
          </a:prstGeom>
        </p:spPr>
        <p:txBody>
          <a:bodyPr>
            <a:spAutoFit/>
          </a:bodyPr>
          <a:lstStyle/>
          <a:p>
            <a:r>
              <a:rPr lang="fr-FR" dirty="0" smtClean="0"/>
              <a:t>Bande annonce:</a:t>
            </a:r>
          </a:p>
          <a:p>
            <a:endParaRPr lang="fr-FR" dirty="0" smtClean="0"/>
          </a:p>
          <a:p>
            <a:r>
              <a:rPr lang="fr-FR" sz="1600" dirty="0" smtClean="0">
                <a:hlinkClick r:id="rId3"/>
              </a:rPr>
              <a:t>https://www.youtube.com/watch?v=EsaX5kltRcA</a:t>
            </a:r>
            <a:endParaRPr lang="fr-FR" sz="1600" dirty="0" smtClean="0"/>
          </a:p>
          <a:p>
            <a:endParaRPr lang="fr-FR" dirty="0"/>
          </a:p>
        </p:txBody>
      </p:sp>
    </p:spTree>
    <p:extLst>
      <p:ext uri="{BB962C8B-B14F-4D97-AF65-F5344CB8AC3E}">
        <p14:creationId xmlns:p14="http://schemas.microsoft.com/office/powerpoint/2010/main" val="3554865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94692"/>
            <a:ext cx="9144000" cy="6463308"/>
          </a:xfrm>
          <a:prstGeom prst="rect">
            <a:avLst/>
          </a:prstGeom>
        </p:spPr>
        <p:txBody>
          <a:bodyPr wrap="square">
            <a:spAutoFit/>
          </a:bodyPr>
          <a:lstStyle/>
          <a:p>
            <a:r>
              <a:rPr lang="fr-FR" b="1" i="1" dirty="0"/>
              <a:t>Intouchables</a:t>
            </a:r>
            <a:r>
              <a:rPr lang="fr-FR" dirty="0"/>
              <a:t> est un </a:t>
            </a:r>
            <a:r>
              <a:rPr lang="fr-FR" dirty="0">
                <a:hlinkClick r:id="rId2" tooltip="Film français"/>
              </a:rPr>
              <a:t>film français</a:t>
            </a:r>
            <a:r>
              <a:rPr lang="fr-FR" dirty="0"/>
              <a:t> réalisé par </a:t>
            </a:r>
            <a:r>
              <a:rPr lang="fr-FR" dirty="0">
                <a:hlinkClick r:id="rId3" tooltip="Olivier Nakache"/>
              </a:rPr>
              <a:t>Olivier Nakache</a:t>
            </a:r>
            <a:r>
              <a:rPr lang="fr-FR" dirty="0"/>
              <a:t> et </a:t>
            </a:r>
            <a:r>
              <a:rPr lang="fr-FR" dirty="0">
                <a:hlinkClick r:id="rId4" tooltip="Éric Toledano"/>
              </a:rPr>
              <a:t>Éric </a:t>
            </a:r>
            <a:r>
              <a:rPr lang="fr-FR" dirty="0" err="1">
                <a:hlinkClick r:id="rId4" tooltip="Éric Toledano"/>
              </a:rPr>
              <a:t>Toledano</a:t>
            </a:r>
            <a:r>
              <a:rPr lang="fr-FR" dirty="0"/>
              <a:t>, sorti en France le </a:t>
            </a:r>
            <a:r>
              <a:rPr lang="fr-FR" dirty="0">
                <a:hlinkClick r:id="rId5" tooltip="2 novembre"/>
              </a:rPr>
              <a:t>2 novembre</a:t>
            </a:r>
            <a:r>
              <a:rPr lang="fr-FR" dirty="0"/>
              <a:t> 2011.</a:t>
            </a:r>
          </a:p>
          <a:p>
            <a:r>
              <a:rPr lang="fr-FR" dirty="0"/>
              <a:t>L'histoire est inspirée de la vie de </a:t>
            </a:r>
            <a:r>
              <a:rPr lang="fr-FR" dirty="0">
                <a:hlinkClick r:id="rId6" tooltip="Philippe Pozzo di Borgo"/>
              </a:rPr>
              <a:t>Philippe Pozzo di Borgo</a:t>
            </a:r>
            <a:r>
              <a:rPr lang="fr-FR" dirty="0"/>
              <a:t> (auteur du livre </a:t>
            </a:r>
            <a:r>
              <a:rPr lang="fr-FR" i="1" dirty="0"/>
              <a:t>Le Second Souffle</a:t>
            </a:r>
            <a:r>
              <a:rPr lang="fr-FR" dirty="0"/>
              <a:t>), tétraplégique depuis 1993, et de sa relation avec Abdel Yasmin </a:t>
            </a:r>
            <a:r>
              <a:rPr lang="fr-FR" dirty="0" err="1"/>
              <a:t>Sellou</a:t>
            </a:r>
            <a:r>
              <a:rPr lang="fr-FR" dirty="0"/>
              <a:t>, son aide à domicile, dont les rôles sont tenus respectivement par les </a:t>
            </a:r>
            <a:r>
              <a:rPr lang="fr-FR" dirty="0">
                <a:hlinkClick r:id="rId7" tooltip="Acteur"/>
              </a:rPr>
              <a:t>acteurs</a:t>
            </a:r>
            <a:r>
              <a:rPr lang="fr-FR" dirty="0"/>
              <a:t> </a:t>
            </a:r>
            <a:r>
              <a:rPr lang="fr-FR" dirty="0">
                <a:hlinkClick r:id="rId8" tooltip="François Cluzet"/>
              </a:rPr>
              <a:t>François Cluzet</a:t>
            </a:r>
            <a:r>
              <a:rPr lang="fr-FR" dirty="0"/>
              <a:t> et </a:t>
            </a:r>
            <a:r>
              <a:rPr lang="fr-FR" dirty="0">
                <a:hlinkClick r:id="rId9" tooltip="Omar Sy"/>
              </a:rPr>
              <a:t>Omar </a:t>
            </a:r>
            <a:r>
              <a:rPr lang="fr-FR" dirty="0" err="1">
                <a:hlinkClick r:id="rId9" tooltip="Omar Sy"/>
              </a:rPr>
              <a:t>Sy</a:t>
            </a:r>
            <a:r>
              <a:rPr lang="fr-FR" dirty="0"/>
              <a:t>. Le générique de fin indique que 5 % des bénéfices réalisés par le film sont reversés à une association pour les personnes paralysées, "Simon de Cyrène"</a:t>
            </a:r>
            <a:r>
              <a:rPr lang="fr-FR" baseline="30000" dirty="0">
                <a:hlinkClick r:id="rId10"/>
              </a:rPr>
              <a:t>1</a:t>
            </a:r>
            <a:r>
              <a:rPr lang="fr-FR" dirty="0"/>
              <a:t>, fondée par </a:t>
            </a:r>
            <a:r>
              <a:rPr lang="fr-FR" dirty="0">
                <a:hlinkClick r:id="rId11" tooltip="Laurent de Cherisey"/>
              </a:rPr>
              <a:t>Laurent de </a:t>
            </a:r>
            <a:r>
              <a:rPr lang="fr-FR" dirty="0" err="1">
                <a:hlinkClick r:id="rId11" tooltip="Laurent de Cherisey"/>
              </a:rPr>
              <a:t>Cherisey</a:t>
            </a:r>
            <a:r>
              <a:rPr lang="fr-FR" dirty="0"/>
              <a:t>.</a:t>
            </a:r>
          </a:p>
          <a:p>
            <a:r>
              <a:rPr lang="fr-FR" dirty="0"/>
              <a:t>Avec 19,44 millions d'entrées</a:t>
            </a:r>
            <a:r>
              <a:rPr lang="fr-FR" baseline="30000" dirty="0">
                <a:hlinkClick r:id="rId12"/>
              </a:rPr>
              <a:t>2</a:t>
            </a:r>
            <a:r>
              <a:rPr lang="fr-FR" dirty="0"/>
              <a:t> c'est le deuxième plus gros succès français dans l'histoire de son box office, derrière </a:t>
            </a:r>
            <a:r>
              <a:rPr lang="fr-FR" i="1" dirty="0">
                <a:hlinkClick r:id="rId13" tooltip="Bienvenue chez les Ch'tis"/>
              </a:rPr>
              <a:t>Bienvenue chez les </a:t>
            </a:r>
            <a:r>
              <a:rPr lang="fr-FR" i="1" dirty="0" err="1">
                <a:hlinkClick r:id="rId13" tooltip="Bienvenue chez les Ch'tis"/>
              </a:rPr>
              <a:t>Ch'tis</a:t>
            </a:r>
            <a:r>
              <a:rPr lang="fr-FR" dirty="0"/>
              <a:t>. Le film est devenu en 2012 le film français le plus vu hors </a:t>
            </a:r>
            <a:r>
              <a:rPr lang="fr-FR" dirty="0" err="1"/>
              <a:t>de</a:t>
            </a:r>
            <a:r>
              <a:rPr lang="fr-FR" dirty="0" err="1">
                <a:hlinkClick r:id="rId14" tooltip="France"/>
              </a:rPr>
              <a:t>France</a:t>
            </a:r>
            <a:r>
              <a:rPr lang="fr-FR" dirty="0"/>
              <a:t> détrônant ainsi </a:t>
            </a:r>
            <a:r>
              <a:rPr lang="fr-FR" i="1" dirty="0">
                <a:hlinkClick r:id="rId15" tooltip="Le Fabuleux Destin d'Amélie Poulain"/>
              </a:rPr>
              <a:t>Le Fabuleux Destin d'Amélie Poulain</a:t>
            </a:r>
            <a:r>
              <a:rPr lang="fr-FR" dirty="0"/>
              <a:t> qui détenait le titre depuis près de dix ans</a:t>
            </a:r>
            <a:r>
              <a:rPr lang="fr-FR" baseline="30000" dirty="0">
                <a:hlinkClick r:id="rId16"/>
              </a:rPr>
              <a:t>3</a:t>
            </a:r>
            <a:r>
              <a:rPr lang="fr-FR" dirty="0"/>
              <a:t>. Au 16 mai 2013, c'est le plus grand succès d'un long métrage français, toutes langues de tournage prises en compte, depuis </a:t>
            </a:r>
            <a:r>
              <a:rPr lang="fr-FR" dirty="0" err="1"/>
              <a:t>qu'</a:t>
            </a:r>
            <a:r>
              <a:rPr lang="fr-FR" dirty="0" err="1">
                <a:hlinkClick r:id="rId17" tooltip="UniFrance"/>
              </a:rPr>
              <a:t>UniFrance</a:t>
            </a:r>
            <a:r>
              <a:rPr lang="fr-FR" dirty="0"/>
              <a:t> collecte les données (1994</a:t>
            </a:r>
            <a:r>
              <a:rPr lang="fr-FR" baseline="30000" dirty="0">
                <a:hlinkClick r:id="rId18"/>
              </a:rPr>
              <a:t>4</a:t>
            </a:r>
            <a:r>
              <a:rPr lang="fr-FR" dirty="0"/>
              <a:t>) avec 51 à 54 millions d'entrées dans le monde selon les sources, devant le précédent détenteur du record, </a:t>
            </a:r>
            <a:r>
              <a:rPr lang="fr-FR" i="1" dirty="0">
                <a:hlinkClick r:id="rId19" tooltip="Le Cinquième Élément"/>
              </a:rPr>
              <a:t>Le Cinquième Élément</a:t>
            </a:r>
            <a:r>
              <a:rPr lang="fr-FR" dirty="0"/>
              <a:t>, et ses 43 millions d'entrées. </a:t>
            </a:r>
            <a:r>
              <a:rPr lang="fr-FR" i="1" dirty="0"/>
              <a:t>Intouchables</a:t>
            </a:r>
            <a:r>
              <a:rPr lang="fr-FR" dirty="0"/>
              <a:t> est ainsi devenu la production de langue non anglaise à avoir connu le plus grand succès de tous les temps sur le marché international</a:t>
            </a:r>
            <a:r>
              <a:rPr lang="fr-FR" baseline="30000" dirty="0">
                <a:hlinkClick r:id="rId20"/>
              </a:rPr>
              <a:t>5</a:t>
            </a:r>
            <a:r>
              <a:rPr lang="fr-FR" dirty="0"/>
              <a:t>. </a:t>
            </a:r>
            <a:r>
              <a:rPr lang="fr-FR" i="1" dirty="0"/>
              <a:t>Intouchables</a:t>
            </a:r>
            <a:r>
              <a:rPr lang="fr-FR" dirty="0"/>
              <a:t> devient aussi le film le plus vu de l'année en Union Européenne devant </a:t>
            </a:r>
            <a:r>
              <a:rPr lang="fr-FR" i="1" dirty="0"/>
              <a:t>Harry Potter et les Reliques de la Mort : Partie 2</a:t>
            </a:r>
            <a:r>
              <a:rPr lang="fr-FR" dirty="0"/>
              <a:t>.</a:t>
            </a:r>
          </a:p>
          <a:p>
            <a:r>
              <a:rPr lang="fr-FR" dirty="0"/>
              <a:t>Le </a:t>
            </a:r>
            <a:r>
              <a:rPr lang="fr-FR" dirty="0">
                <a:hlinkClick r:id="rId21" tooltip="10 janvier"/>
              </a:rPr>
              <a:t>10</a:t>
            </a:r>
            <a:r>
              <a:rPr lang="fr-FR" dirty="0"/>
              <a:t> </a:t>
            </a:r>
            <a:r>
              <a:rPr lang="fr-FR" dirty="0">
                <a:hlinkClick r:id="rId22" tooltip="Janvier 2012"/>
              </a:rPr>
              <a:t>janvier</a:t>
            </a:r>
            <a:r>
              <a:rPr lang="fr-FR" dirty="0"/>
              <a:t> </a:t>
            </a:r>
            <a:r>
              <a:rPr lang="fr-FR" dirty="0">
                <a:hlinkClick r:id="rId23" tooltip="2012"/>
              </a:rPr>
              <a:t>2012</a:t>
            </a:r>
            <a:r>
              <a:rPr lang="fr-FR" dirty="0"/>
              <a:t>, </a:t>
            </a:r>
            <a:r>
              <a:rPr lang="fr-FR" i="1" dirty="0"/>
              <a:t>Intouchables</a:t>
            </a:r>
            <a:r>
              <a:rPr lang="fr-FR" dirty="0"/>
              <a:t> a battu un record en ayant été classé numéro 1 au box office hebdomadaire français pendant neuf semaines consécutives depuis sa sortie, classement qu'il conservera jusqu'à sa dixième semaine. Pour son rôle dans ce long-métrage, </a:t>
            </a:r>
            <a:r>
              <a:rPr lang="fr-FR" dirty="0">
                <a:hlinkClick r:id="rId9" tooltip="Omar Sy"/>
              </a:rPr>
              <a:t>Omar </a:t>
            </a:r>
            <a:r>
              <a:rPr lang="fr-FR" dirty="0" err="1">
                <a:hlinkClick r:id="rId9" tooltip="Omar Sy"/>
              </a:rPr>
              <a:t>Sy</a:t>
            </a:r>
            <a:r>
              <a:rPr lang="fr-FR" dirty="0"/>
              <a:t> décroche le </a:t>
            </a:r>
            <a:r>
              <a:rPr lang="fr-FR" dirty="0">
                <a:hlinkClick r:id="rId24" tooltip="César du meilleur acteur"/>
              </a:rPr>
              <a:t>César du meilleur acteur</a:t>
            </a:r>
            <a:r>
              <a:rPr lang="fr-FR" dirty="0"/>
              <a:t> en 2012. </a:t>
            </a:r>
            <a:r>
              <a:rPr lang="fr-FR" i="1" dirty="0"/>
              <a:t>Intouchables</a:t>
            </a:r>
            <a:r>
              <a:rPr lang="fr-FR" dirty="0"/>
              <a:t> a été présélectionné pour la nomination du meilleur film en langue étrangère aux Oscars, mais le 10 janvier 2013, les nominations officielles des </a:t>
            </a:r>
            <a:r>
              <a:rPr lang="fr-FR" dirty="0">
                <a:hlinkClick r:id="rId25" tooltip="85e cérémonie des Oscars"/>
              </a:rPr>
              <a:t>Oscars 2013</a:t>
            </a:r>
            <a:r>
              <a:rPr lang="fr-FR" dirty="0"/>
              <a:t> ont été annoncées et </a:t>
            </a:r>
            <a:r>
              <a:rPr lang="fr-FR" i="1" dirty="0"/>
              <a:t>Intouchables</a:t>
            </a:r>
            <a:r>
              <a:rPr lang="fr-FR" dirty="0"/>
              <a:t> n'est finalement pas nommé.</a:t>
            </a:r>
          </a:p>
        </p:txBody>
      </p:sp>
    </p:spTree>
    <p:extLst>
      <p:ext uri="{BB962C8B-B14F-4D97-AF65-F5344CB8AC3E}">
        <p14:creationId xmlns:p14="http://schemas.microsoft.com/office/powerpoint/2010/main" val="945678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27419"/>
            <a:ext cx="4031432" cy="1477328"/>
          </a:xfrm>
          <a:prstGeom prst="rect">
            <a:avLst/>
          </a:prstGeom>
        </p:spPr>
        <p:txBody>
          <a:bodyPr wrap="square">
            <a:spAutoFit/>
          </a:bodyPr>
          <a:lstStyle/>
          <a:p>
            <a:r>
              <a:rPr lang="fr-FR" dirty="0" smtClean="0">
                <a:hlinkClick r:id="rId3"/>
              </a:rPr>
              <a:t>Les intouchables – Musique du film</a:t>
            </a:r>
          </a:p>
          <a:p>
            <a:endParaRPr lang="fr-FR" dirty="0" smtClean="0">
              <a:hlinkClick r:id="rId3"/>
            </a:endParaRPr>
          </a:p>
          <a:p>
            <a:r>
              <a:rPr lang="fr-FR" dirty="0" smtClean="0">
                <a:hlinkClick r:id="rId3"/>
              </a:rPr>
              <a:t>https://www.youtube.com/watch?v=1VbFHmL_qSk</a:t>
            </a:r>
            <a:endParaRPr lang="fr-FR" dirty="0" smtClean="0"/>
          </a:p>
          <a:p>
            <a:endParaRPr lang="fr-FR" dirty="0"/>
          </a:p>
        </p:txBody>
      </p:sp>
      <p:sp>
        <p:nvSpPr>
          <p:cNvPr id="3" name="Rectangle 2"/>
          <p:cNvSpPr/>
          <p:nvPr/>
        </p:nvSpPr>
        <p:spPr>
          <a:xfrm>
            <a:off x="0" y="2214091"/>
            <a:ext cx="3614790" cy="1200329"/>
          </a:xfrm>
          <a:prstGeom prst="rect">
            <a:avLst/>
          </a:prstGeom>
        </p:spPr>
        <p:txBody>
          <a:bodyPr wrap="square">
            <a:spAutoFit/>
          </a:bodyPr>
          <a:lstStyle/>
          <a:p>
            <a:r>
              <a:rPr lang="fr-FR" dirty="0" smtClean="0">
                <a:hlinkClick r:id="rId4"/>
              </a:rPr>
              <a:t>https://www.youtube.com/watch?v=pvvVORUCVLg</a:t>
            </a:r>
            <a:endParaRPr lang="fr-FR" dirty="0" smtClean="0"/>
          </a:p>
          <a:p>
            <a:endParaRPr lang="fr-FR" dirty="0"/>
          </a:p>
          <a:p>
            <a:r>
              <a:rPr lang="fr-FR" dirty="0" smtClean="0"/>
              <a:t>La </a:t>
            </a:r>
            <a:r>
              <a:rPr lang="fr-FR" dirty="0" err="1" smtClean="0"/>
              <a:t>veritable</a:t>
            </a:r>
            <a:r>
              <a:rPr lang="fr-FR" dirty="0" smtClean="0"/>
              <a:t> histoire</a:t>
            </a:r>
            <a:endParaRPr lang="fr-FR"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0658" y="0"/>
            <a:ext cx="462224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47804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56</Words>
  <Application>Microsoft Office PowerPoint</Application>
  <PresentationFormat>On-screen Show (4:3)</PresentationFormat>
  <Paragraphs>34</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Samba</dc:title>
  <dc:creator>vanessa</dc:creator>
  <cp:lastModifiedBy>vanessa</cp:lastModifiedBy>
  <cp:revision>10</cp:revision>
  <dcterms:created xsi:type="dcterms:W3CDTF">2014-10-20T09:52:33Z</dcterms:created>
  <dcterms:modified xsi:type="dcterms:W3CDTF">2014-10-20T14:03:11Z</dcterms:modified>
</cp:coreProperties>
</file>